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etrona Bold" charset="1" panose="00000000000000000000"/>
      <p:regular r:id="rId19"/>
    </p:embeddedFont>
    <p:embeddedFont>
      <p:font typeface="Inter Bold" charset="1" panose="02000503000000020004"/>
      <p:regular r:id="rId20"/>
    </p:embeddedFont>
    <p:embeddedFont>
      <p:font typeface="Inter" charset="1" panose="02000503000000020004"/>
      <p:regular r:id="rId21"/>
    </p:embeddedFont>
    <p:embeddedFont>
      <p:font typeface="Petrona Light" charset="1" panose="00000000000000000000"/>
      <p:regular r:id="rId24"/>
    </p:embeddedFont>
    <p:embeddedFont>
      <p:font typeface="Consolas" charset="1" panose="020B060902020403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2006356"/>
            <a:ext cx="9445523" cy="28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AI-Powered FAQ Chatbot for University Student Support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8" y="4929778"/>
            <a:ext cx="9445523" cy="151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A Confidence-Based, Learning-Enabled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6786410"/>
            <a:ext cx="9445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Researchers: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Abdalla Elshemaly &amp; Mohammad Khairallah </a:t>
            </a:r>
          </a:p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Institution: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LIU </a:t>
            </a:r>
          </a:p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Date: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7907743" cy="10287000"/>
            <a:chOff x="0" y="0"/>
            <a:chExt cx="23876991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7699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3876991">
                  <a:moveTo>
                    <a:pt x="0" y="0"/>
                  </a:moveTo>
                  <a:lnTo>
                    <a:pt x="23876991" y="0"/>
                  </a:lnTo>
                  <a:lnTo>
                    <a:pt x="2387699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049743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180" y="1587703"/>
            <a:ext cx="6596805" cy="55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Conclusion &amp; Live Demonstration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9180" y="2183016"/>
            <a:ext cx="5295157" cy="45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Key Takeaways from Our Research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4417" y="2874016"/>
            <a:ext cx="373409" cy="373409"/>
            <a:chOff x="0" y="0"/>
            <a:chExt cx="497878" cy="497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485140" cy="485140"/>
            </a:xfrm>
            <a:custGeom>
              <a:avLst/>
              <a:gdLst/>
              <a:ahLst/>
              <a:cxnLst/>
              <a:rect r="r" b="b" t="t" l="l"/>
              <a:pathLst>
                <a:path h="485140" w="485140">
                  <a:moveTo>
                    <a:pt x="0" y="90551"/>
                  </a:moveTo>
                  <a:cubicBezTo>
                    <a:pt x="0" y="40513"/>
                    <a:pt x="40513" y="0"/>
                    <a:pt x="90551" y="0"/>
                  </a:cubicBezTo>
                  <a:lnTo>
                    <a:pt x="394589" y="0"/>
                  </a:lnTo>
                  <a:cubicBezTo>
                    <a:pt x="444627" y="0"/>
                    <a:pt x="485140" y="40513"/>
                    <a:pt x="485140" y="90551"/>
                  </a:cubicBezTo>
                  <a:lnTo>
                    <a:pt x="485140" y="394589"/>
                  </a:lnTo>
                  <a:cubicBezTo>
                    <a:pt x="485140" y="444627"/>
                    <a:pt x="444627" y="485140"/>
                    <a:pt x="394589" y="485140"/>
                  </a:cubicBezTo>
                  <a:lnTo>
                    <a:pt x="90551" y="485140"/>
                  </a:lnTo>
                  <a:cubicBezTo>
                    <a:pt x="40513" y="485140"/>
                    <a:pt x="0" y="444627"/>
                    <a:pt x="0" y="394589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840" cy="497840"/>
            </a:xfrm>
            <a:custGeom>
              <a:avLst/>
              <a:gdLst/>
              <a:ahLst/>
              <a:cxnLst/>
              <a:rect r="r" b="b" t="t" l="l"/>
              <a:pathLst>
                <a:path h="497840" w="497840">
                  <a:moveTo>
                    <a:pt x="0" y="96901"/>
                  </a:moveTo>
                  <a:cubicBezTo>
                    <a:pt x="0" y="43434"/>
                    <a:pt x="43434" y="0"/>
                    <a:pt x="96901" y="0"/>
                  </a:cubicBez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cubicBezTo>
                    <a:pt x="454533" y="0"/>
                    <a:pt x="497840" y="43434"/>
                    <a:pt x="497840" y="96901"/>
                  </a:cubicBezTo>
                  <a:lnTo>
                    <a:pt x="491490" y="96901"/>
                  </a:lnTo>
                  <a:lnTo>
                    <a:pt x="497840" y="96901"/>
                  </a:lnTo>
                  <a:lnTo>
                    <a:pt x="497840" y="400939"/>
                  </a:lnTo>
                  <a:lnTo>
                    <a:pt x="491490" y="400939"/>
                  </a:lnTo>
                  <a:lnTo>
                    <a:pt x="497840" y="400939"/>
                  </a:lnTo>
                  <a:cubicBezTo>
                    <a:pt x="497840" y="454533"/>
                    <a:pt x="454406" y="497840"/>
                    <a:pt x="400939" y="497840"/>
                  </a:cubicBezTo>
                  <a:lnTo>
                    <a:pt x="400939" y="491490"/>
                  </a:lnTo>
                  <a:lnTo>
                    <a:pt x="400939" y="497840"/>
                  </a:lnTo>
                  <a:lnTo>
                    <a:pt x="96901" y="497840"/>
                  </a:lnTo>
                  <a:lnTo>
                    <a:pt x="96901" y="491490"/>
                  </a:lnTo>
                  <a:lnTo>
                    <a:pt x="96901" y="497840"/>
                  </a:lnTo>
                  <a:cubicBezTo>
                    <a:pt x="43434" y="497840"/>
                    <a:pt x="0" y="454533"/>
                    <a:pt x="0" y="400939"/>
                  </a:cubicBezTo>
                  <a:lnTo>
                    <a:pt x="0" y="96901"/>
                  </a:lnTo>
                  <a:lnTo>
                    <a:pt x="6350" y="96901"/>
                  </a:lnTo>
                  <a:lnTo>
                    <a:pt x="0" y="96901"/>
                  </a:lnTo>
                  <a:moveTo>
                    <a:pt x="12700" y="96901"/>
                  </a:moveTo>
                  <a:lnTo>
                    <a:pt x="12700" y="400939"/>
                  </a:lnTo>
                  <a:lnTo>
                    <a:pt x="6350" y="400939"/>
                  </a:lnTo>
                  <a:lnTo>
                    <a:pt x="12700" y="400939"/>
                  </a:lnTo>
                  <a:cubicBezTo>
                    <a:pt x="12700" y="447421"/>
                    <a:pt x="50419" y="485140"/>
                    <a:pt x="96901" y="485140"/>
                  </a:cubicBezTo>
                  <a:lnTo>
                    <a:pt x="400939" y="485140"/>
                  </a:lnTo>
                  <a:cubicBezTo>
                    <a:pt x="447421" y="485140"/>
                    <a:pt x="485140" y="447421"/>
                    <a:pt x="485140" y="400939"/>
                  </a:cubicBezTo>
                  <a:lnTo>
                    <a:pt x="485140" y="96901"/>
                  </a:lnTo>
                  <a:cubicBezTo>
                    <a:pt x="485140" y="50419"/>
                    <a:pt x="447421" y="12700"/>
                    <a:pt x="400939" y="12700"/>
                  </a:cubicBezTo>
                  <a:lnTo>
                    <a:pt x="96901" y="12700"/>
                  </a:lnTo>
                  <a:lnTo>
                    <a:pt x="96901" y="6350"/>
                  </a:lnTo>
                  <a:lnTo>
                    <a:pt x="96901" y="12700"/>
                  </a:lnTo>
                  <a:cubicBezTo>
                    <a:pt x="50419" y="12700"/>
                    <a:pt x="12700" y="50419"/>
                    <a:pt x="12700" y="96901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653729" y="2930052"/>
            <a:ext cx="254641" cy="2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693" y="2915241"/>
            <a:ext cx="2338388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Traditional NLP's Power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693" y="3249063"/>
            <a:ext cx="9705975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Proven efficacy of traditional NLP techniques when meticulously engineered.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94417" y="3874141"/>
            <a:ext cx="373409" cy="373409"/>
            <a:chOff x="0" y="0"/>
            <a:chExt cx="497878" cy="4978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485140" cy="485140"/>
            </a:xfrm>
            <a:custGeom>
              <a:avLst/>
              <a:gdLst/>
              <a:ahLst/>
              <a:cxnLst/>
              <a:rect r="r" b="b" t="t" l="l"/>
              <a:pathLst>
                <a:path h="485140" w="485140">
                  <a:moveTo>
                    <a:pt x="0" y="90551"/>
                  </a:moveTo>
                  <a:cubicBezTo>
                    <a:pt x="0" y="40513"/>
                    <a:pt x="40513" y="0"/>
                    <a:pt x="90551" y="0"/>
                  </a:cubicBezTo>
                  <a:lnTo>
                    <a:pt x="394589" y="0"/>
                  </a:lnTo>
                  <a:cubicBezTo>
                    <a:pt x="444627" y="0"/>
                    <a:pt x="485140" y="40513"/>
                    <a:pt x="485140" y="90551"/>
                  </a:cubicBezTo>
                  <a:lnTo>
                    <a:pt x="485140" y="394589"/>
                  </a:lnTo>
                  <a:cubicBezTo>
                    <a:pt x="485140" y="444627"/>
                    <a:pt x="444627" y="485140"/>
                    <a:pt x="394589" y="485140"/>
                  </a:cubicBezTo>
                  <a:lnTo>
                    <a:pt x="90551" y="485140"/>
                  </a:lnTo>
                  <a:cubicBezTo>
                    <a:pt x="40513" y="485140"/>
                    <a:pt x="0" y="444627"/>
                    <a:pt x="0" y="394589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7840" cy="497840"/>
            </a:xfrm>
            <a:custGeom>
              <a:avLst/>
              <a:gdLst/>
              <a:ahLst/>
              <a:cxnLst/>
              <a:rect r="r" b="b" t="t" l="l"/>
              <a:pathLst>
                <a:path h="497840" w="497840">
                  <a:moveTo>
                    <a:pt x="0" y="96901"/>
                  </a:moveTo>
                  <a:cubicBezTo>
                    <a:pt x="0" y="43434"/>
                    <a:pt x="43434" y="0"/>
                    <a:pt x="96901" y="0"/>
                  </a:cubicBez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cubicBezTo>
                    <a:pt x="454533" y="0"/>
                    <a:pt x="497840" y="43434"/>
                    <a:pt x="497840" y="96901"/>
                  </a:cubicBezTo>
                  <a:lnTo>
                    <a:pt x="491490" y="96901"/>
                  </a:lnTo>
                  <a:lnTo>
                    <a:pt x="497840" y="96901"/>
                  </a:lnTo>
                  <a:lnTo>
                    <a:pt x="497840" y="400939"/>
                  </a:lnTo>
                  <a:lnTo>
                    <a:pt x="491490" y="400939"/>
                  </a:lnTo>
                  <a:lnTo>
                    <a:pt x="497840" y="400939"/>
                  </a:lnTo>
                  <a:cubicBezTo>
                    <a:pt x="497840" y="454533"/>
                    <a:pt x="454406" y="497840"/>
                    <a:pt x="400939" y="497840"/>
                  </a:cubicBezTo>
                  <a:lnTo>
                    <a:pt x="400939" y="491490"/>
                  </a:lnTo>
                  <a:lnTo>
                    <a:pt x="400939" y="497840"/>
                  </a:lnTo>
                  <a:lnTo>
                    <a:pt x="96901" y="497840"/>
                  </a:lnTo>
                  <a:lnTo>
                    <a:pt x="96901" y="491490"/>
                  </a:lnTo>
                  <a:lnTo>
                    <a:pt x="96901" y="497840"/>
                  </a:lnTo>
                  <a:cubicBezTo>
                    <a:pt x="43434" y="497840"/>
                    <a:pt x="0" y="454533"/>
                    <a:pt x="0" y="400939"/>
                  </a:cubicBezTo>
                  <a:lnTo>
                    <a:pt x="0" y="96901"/>
                  </a:lnTo>
                  <a:lnTo>
                    <a:pt x="6350" y="96901"/>
                  </a:lnTo>
                  <a:lnTo>
                    <a:pt x="0" y="96901"/>
                  </a:lnTo>
                  <a:moveTo>
                    <a:pt x="12700" y="96901"/>
                  </a:moveTo>
                  <a:lnTo>
                    <a:pt x="12700" y="400939"/>
                  </a:lnTo>
                  <a:lnTo>
                    <a:pt x="6350" y="400939"/>
                  </a:lnTo>
                  <a:lnTo>
                    <a:pt x="12700" y="400939"/>
                  </a:lnTo>
                  <a:cubicBezTo>
                    <a:pt x="12700" y="447421"/>
                    <a:pt x="50419" y="485140"/>
                    <a:pt x="96901" y="485140"/>
                  </a:cubicBezTo>
                  <a:lnTo>
                    <a:pt x="400939" y="485140"/>
                  </a:lnTo>
                  <a:cubicBezTo>
                    <a:pt x="447421" y="485140"/>
                    <a:pt x="485140" y="447421"/>
                    <a:pt x="485140" y="400939"/>
                  </a:cubicBezTo>
                  <a:lnTo>
                    <a:pt x="485140" y="96901"/>
                  </a:lnTo>
                  <a:cubicBezTo>
                    <a:pt x="485140" y="50419"/>
                    <a:pt x="447421" y="12700"/>
                    <a:pt x="400939" y="12700"/>
                  </a:cubicBezTo>
                  <a:lnTo>
                    <a:pt x="96901" y="12700"/>
                  </a:lnTo>
                  <a:lnTo>
                    <a:pt x="96901" y="6350"/>
                  </a:lnTo>
                  <a:lnTo>
                    <a:pt x="96901" y="12700"/>
                  </a:lnTo>
                  <a:cubicBezTo>
                    <a:pt x="50419" y="12700"/>
                    <a:pt x="12700" y="50419"/>
                    <a:pt x="12700" y="96901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653729" y="3930177"/>
            <a:ext cx="254641" cy="2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693" y="3915366"/>
            <a:ext cx="3514430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Confidence Prevents Hallucinations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4693" y="4249188"/>
            <a:ext cx="9705975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Confidence-based systems are crucial for preventing errors while maintaining accuracy.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94417" y="4874266"/>
            <a:ext cx="373409" cy="373409"/>
            <a:chOff x="0" y="0"/>
            <a:chExt cx="497878" cy="4978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485140" cy="485140"/>
            </a:xfrm>
            <a:custGeom>
              <a:avLst/>
              <a:gdLst/>
              <a:ahLst/>
              <a:cxnLst/>
              <a:rect r="r" b="b" t="t" l="l"/>
              <a:pathLst>
                <a:path h="485140" w="485140">
                  <a:moveTo>
                    <a:pt x="0" y="90551"/>
                  </a:moveTo>
                  <a:cubicBezTo>
                    <a:pt x="0" y="40513"/>
                    <a:pt x="40513" y="0"/>
                    <a:pt x="90551" y="0"/>
                  </a:cubicBezTo>
                  <a:lnTo>
                    <a:pt x="394589" y="0"/>
                  </a:lnTo>
                  <a:cubicBezTo>
                    <a:pt x="444627" y="0"/>
                    <a:pt x="485140" y="40513"/>
                    <a:pt x="485140" y="90551"/>
                  </a:cubicBezTo>
                  <a:lnTo>
                    <a:pt x="485140" y="394589"/>
                  </a:lnTo>
                  <a:cubicBezTo>
                    <a:pt x="485140" y="444627"/>
                    <a:pt x="444627" y="485140"/>
                    <a:pt x="394589" y="485140"/>
                  </a:cubicBezTo>
                  <a:lnTo>
                    <a:pt x="90551" y="485140"/>
                  </a:lnTo>
                  <a:cubicBezTo>
                    <a:pt x="40513" y="485140"/>
                    <a:pt x="0" y="444627"/>
                    <a:pt x="0" y="394589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7840" cy="497840"/>
            </a:xfrm>
            <a:custGeom>
              <a:avLst/>
              <a:gdLst/>
              <a:ahLst/>
              <a:cxnLst/>
              <a:rect r="r" b="b" t="t" l="l"/>
              <a:pathLst>
                <a:path h="497840" w="497840">
                  <a:moveTo>
                    <a:pt x="0" y="96901"/>
                  </a:moveTo>
                  <a:cubicBezTo>
                    <a:pt x="0" y="43434"/>
                    <a:pt x="43434" y="0"/>
                    <a:pt x="96901" y="0"/>
                  </a:cubicBez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cubicBezTo>
                    <a:pt x="454533" y="0"/>
                    <a:pt x="497840" y="43434"/>
                    <a:pt x="497840" y="96901"/>
                  </a:cubicBezTo>
                  <a:lnTo>
                    <a:pt x="491490" y="96901"/>
                  </a:lnTo>
                  <a:lnTo>
                    <a:pt x="497840" y="96901"/>
                  </a:lnTo>
                  <a:lnTo>
                    <a:pt x="497840" y="400939"/>
                  </a:lnTo>
                  <a:lnTo>
                    <a:pt x="491490" y="400939"/>
                  </a:lnTo>
                  <a:lnTo>
                    <a:pt x="497840" y="400939"/>
                  </a:lnTo>
                  <a:cubicBezTo>
                    <a:pt x="497840" y="454533"/>
                    <a:pt x="454406" y="497840"/>
                    <a:pt x="400939" y="497840"/>
                  </a:cubicBezTo>
                  <a:lnTo>
                    <a:pt x="400939" y="491490"/>
                  </a:lnTo>
                  <a:lnTo>
                    <a:pt x="400939" y="497840"/>
                  </a:lnTo>
                  <a:lnTo>
                    <a:pt x="96901" y="497840"/>
                  </a:lnTo>
                  <a:lnTo>
                    <a:pt x="96901" y="491490"/>
                  </a:lnTo>
                  <a:lnTo>
                    <a:pt x="96901" y="497840"/>
                  </a:lnTo>
                  <a:cubicBezTo>
                    <a:pt x="43434" y="497840"/>
                    <a:pt x="0" y="454533"/>
                    <a:pt x="0" y="400939"/>
                  </a:cubicBezTo>
                  <a:lnTo>
                    <a:pt x="0" y="96901"/>
                  </a:lnTo>
                  <a:lnTo>
                    <a:pt x="6350" y="96901"/>
                  </a:lnTo>
                  <a:lnTo>
                    <a:pt x="0" y="96901"/>
                  </a:lnTo>
                  <a:moveTo>
                    <a:pt x="12700" y="96901"/>
                  </a:moveTo>
                  <a:lnTo>
                    <a:pt x="12700" y="400939"/>
                  </a:lnTo>
                  <a:lnTo>
                    <a:pt x="6350" y="400939"/>
                  </a:lnTo>
                  <a:lnTo>
                    <a:pt x="12700" y="400939"/>
                  </a:lnTo>
                  <a:cubicBezTo>
                    <a:pt x="12700" y="447421"/>
                    <a:pt x="50419" y="485140"/>
                    <a:pt x="96901" y="485140"/>
                  </a:cubicBezTo>
                  <a:lnTo>
                    <a:pt x="400939" y="485140"/>
                  </a:lnTo>
                  <a:cubicBezTo>
                    <a:pt x="447421" y="485140"/>
                    <a:pt x="485140" y="447421"/>
                    <a:pt x="485140" y="400939"/>
                  </a:cubicBezTo>
                  <a:lnTo>
                    <a:pt x="485140" y="96901"/>
                  </a:lnTo>
                  <a:cubicBezTo>
                    <a:pt x="485140" y="50419"/>
                    <a:pt x="447421" y="12700"/>
                    <a:pt x="400939" y="12700"/>
                  </a:cubicBezTo>
                  <a:lnTo>
                    <a:pt x="96901" y="12700"/>
                  </a:lnTo>
                  <a:lnTo>
                    <a:pt x="96901" y="6350"/>
                  </a:lnTo>
                  <a:lnTo>
                    <a:pt x="96901" y="12700"/>
                  </a:lnTo>
                  <a:cubicBezTo>
                    <a:pt x="50419" y="12700"/>
                    <a:pt x="12700" y="50419"/>
                    <a:pt x="12700" y="96901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653729" y="4930302"/>
            <a:ext cx="254641" cy="2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4693" y="4915491"/>
            <a:ext cx="2680097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Continuous Learning is Key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4693" y="5249313"/>
            <a:ext cx="9705975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Effective learning mechanisms drive ongoing improvement from real-world usage.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94417" y="5874391"/>
            <a:ext cx="373409" cy="373409"/>
            <a:chOff x="0" y="0"/>
            <a:chExt cx="497878" cy="4978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485140" cy="485140"/>
            </a:xfrm>
            <a:custGeom>
              <a:avLst/>
              <a:gdLst/>
              <a:ahLst/>
              <a:cxnLst/>
              <a:rect r="r" b="b" t="t" l="l"/>
              <a:pathLst>
                <a:path h="485140" w="485140">
                  <a:moveTo>
                    <a:pt x="0" y="90551"/>
                  </a:moveTo>
                  <a:cubicBezTo>
                    <a:pt x="0" y="40513"/>
                    <a:pt x="40513" y="0"/>
                    <a:pt x="90551" y="0"/>
                  </a:cubicBezTo>
                  <a:lnTo>
                    <a:pt x="394589" y="0"/>
                  </a:lnTo>
                  <a:cubicBezTo>
                    <a:pt x="444627" y="0"/>
                    <a:pt x="485140" y="40513"/>
                    <a:pt x="485140" y="90551"/>
                  </a:cubicBezTo>
                  <a:lnTo>
                    <a:pt x="485140" y="394589"/>
                  </a:lnTo>
                  <a:cubicBezTo>
                    <a:pt x="485140" y="444627"/>
                    <a:pt x="444627" y="485140"/>
                    <a:pt x="394589" y="485140"/>
                  </a:cubicBezTo>
                  <a:lnTo>
                    <a:pt x="90551" y="485140"/>
                  </a:lnTo>
                  <a:cubicBezTo>
                    <a:pt x="40513" y="485140"/>
                    <a:pt x="0" y="444627"/>
                    <a:pt x="0" y="394589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7840" cy="497840"/>
            </a:xfrm>
            <a:custGeom>
              <a:avLst/>
              <a:gdLst/>
              <a:ahLst/>
              <a:cxnLst/>
              <a:rect r="r" b="b" t="t" l="l"/>
              <a:pathLst>
                <a:path h="497840" w="497840">
                  <a:moveTo>
                    <a:pt x="0" y="96901"/>
                  </a:moveTo>
                  <a:cubicBezTo>
                    <a:pt x="0" y="43434"/>
                    <a:pt x="43434" y="0"/>
                    <a:pt x="96901" y="0"/>
                  </a:cubicBez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lnTo>
                    <a:pt x="400939" y="6350"/>
                  </a:lnTo>
                  <a:lnTo>
                    <a:pt x="400939" y="0"/>
                  </a:lnTo>
                  <a:cubicBezTo>
                    <a:pt x="454533" y="0"/>
                    <a:pt x="497840" y="43434"/>
                    <a:pt x="497840" y="96901"/>
                  </a:cubicBezTo>
                  <a:lnTo>
                    <a:pt x="491490" y="96901"/>
                  </a:lnTo>
                  <a:lnTo>
                    <a:pt x="497840" y="96901"/>
                  </a:lnTo>
                  <a:lnTo>
                    <a:pt x="497840" y="400939"/>
                  </a:lnTo>
                  <a:lnTo>
                    <a:pt x="491490" y="400939"/>
                  </a:lnTo>
                  <a:lnTo>
                    <a:pt x="497840" y="400939"/>
                  </a:lnTo>
                  <a:cubicBezTo>
                    <a:pt x="497840" y="454533"/>
                    <a:pt x="454406" y="497840"/>
                    <a:pt x="400939" y="497840"/>
                  </a:cubicBezTo>
                  <a:lnTo>
                    <a:pt x="400939" y="491490"/>
                  </a:lnTo>
                  <a:lnTo>
                    <a:pt x="400939" y="497840"/>
                  </a:lnTo>
                  <a:lnTo>
                    <a:pt x="96901" y="497840"/>
                  </a:lnTo>
                  <a:lnTo>
                    <a:pt x="96901" y="491490"/>
                  </a:lnTo>
                  <a:lnTo>
                    <a:pt x="96901" y="497840"/>
                  </a:lnTo>
                  <a:cubicBezTo>
                    <a:pt x="43434" y="497840"/>
                    <a:pt x="0" y="454533"/>
                    <a:pt x="0" y="400939"/>
                  </a:cubicBezTo>
                  <a:lnTo>
                    <a:pt x="0" y="96901"/>
                  </a:lnTo>
                  <a:lnTo>
                    <a:pt x="6350" y="96901"/>
                  </a:lnTo>
                  <a:lnTo>
                    <a:pt x="0" y="96901"/>
                  </a:lnTo>
                  <a:moveTo>
                    <a:pt x="12700" y="96901"/>
                  </a:moveTo>
                  <a:lnTo>
                    <a:pt x="12700" y="400939"/>
                  </a:lnTo>
                  <a:lnTo>
                    <a:pt x="6350" y="400939"/>
                  </a:lnTo>
                  <a:lnTo>
                    <a:pt x="12700" y="400939"/>
                  </a:lnTo>
                  <a:cubicBezTo>
                    <a:pt x="12700" y="447421"/>
                    <a:pt x="50419" y="485140"/>
                    <a:pt x="96901" y="485140"/>
                  </a:cubicBezTo>
                  <a:lnTo>
                    <a:pt x="400939" y="485140"/>
                  </a:lnTo>
                  <a:cubicBezTo>
                    <a:pt x="447421" y="485140"/>
                    <a:pt x="485140" y="447421"/>
                    <a:pt x="485140" y="400939"/>
                  </a:cubicBezTo>
                  <a:lnTo>
                    <a:pt x="485140" y="96901"/>
                  </a:lnTo>
                  <a:cubicBezTo>
                    <a:pt x="485140" y="50419"/>
                    <a:pt x="447421" y="12700"/>
                    <a:pt x="400939" y="12700"/>
                  </a:cubicBezTo>
                  <a:lnTo>
                    <a:pt x="96901" y="12700"/>
                  </a:lnTo>
                  <a:lnTo>
                    <a:pt x="96901" y="6350"/>
                  </a:lnTo>
                  <a:lnTo>
                    <a:pt x="96901" y="12700"/>
                  </a:lnTo>
                  <a:cubicBezTo>
                    <a:pt x="50419" y="12700"/>
                    <a:pt x="12700" y="50419"/>
                    <a:pt x="12700" y="96901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653729" y="5930427"/>
            <a:ext cx="254641" cy="2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4693" y="5915616"/>
            <a:ext cx="2587381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Transparency Builds Trust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4693" y="6249438"/>
            <a:ext cx="9705975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Openness in AI systems is vital for fostering user confidence in educational contexts.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9180" y="6769894"/>
            <a:ext cx="3397006" cy="45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Live Demo Available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9180" y="7418041"/>
            <a:ext cx="10231488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00"/>
              </a:lnSpc>
              <a:buFont typeface="Arial"/>
              <a:buChar char="•"/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chat interface to experience the chatbot firsthand.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0" y="7733405"/>
            <a:ext cx="10231488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00"/>
              </a:lnSpc>
              <a:buFont typeface="Arial"/>
              <a:buChar char="•"/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confidence visualization, showing the system's certainty.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9180" y="8048777"/>
            <a:ext cx="10231488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00"/>
              </a:lnSpc>
              <a:buFont typeface="Arial"/>
              <a:buChar char="•"/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 dashboard for a glimpse into analytics and system monitoring.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99180" y="8364141"/>
            <a:ext cx="10231488" cy="3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00"/>
              </a:lnSpc>
              <a:buFont typeface="Arial"/>
              <a:buChar char="•"/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Learning mode functionality, demonstrating its adaptive capabilities.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636957" y="1393031"/>
            <a:ext cx="14292262" cy="81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Addressing the Challenge: The Problem Statement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2669" y="2670277"/>
            <a:ext cx="4875009" cy="3000375"/>
            <a:chOff x="0" y="0"/>
            <a:chExt cx="6500012" cy="4000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461887" cy="3962400"/>
            </a:xfrm>
            <a:custGeom>
              <a:avLst/>
              <a:gdLst/>
              <a:ahLst/>
              <a:cxnLst/>
              <a:rect r="r" b="b" t="t" l="l"/>
              <a:pathLst>
                <a:path h="3962400" w="6461887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278372" y="0"/>
                  </a:lnTo>
                  <a:cubicBezTo>
                    <a:pt x="6379718" y="0"/>
                    <a:pt x="6461887" y="81915"/>
                    <a:pt x="6461887" y="182880"/>
                  </a:cubicBezTo>
                  <a:lnTo>
                    <a:pt x="6461887" y="3779520"/>
                  </a:lnTo>
                  <a:cubicBezTo>
                    <a:pt x="6461887" y="3880485"/>
                    <a:pt x="6379718" y="3962400"/>
                    <a:pt x="6278372" y="3962400"/>
                  </a:cubicBezTo>
                  <a:lnTo>
                    <a:pt x="183515" y="3962400"/>
                  </a:lnTo>
                  <a:cubicBezTo>
                    <a:pt x="82169" y="3962400"/>
                    <a:pt x="0" y="3880485"/>
                    <a:pt x="0" y="37795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99987" cy="4000500"/>
            </a:xfrm>
            <a:custGeom>
              <a:avLst/>
              <a:gdLst/>
              <a:ahLst/>
              <a:cxnLst/>
              <a:rect r="r" b="b" t="t" l="l"/>
              <a:pathLst>
                <a:path h="4000500" w="6499987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297422" y="0"/>
                  </a:lnTo>
                  <a:lnTo>
                    <a:pt x="6297422" y="19050"/>
                  </a:lnTo>
                  <a:lnTo>
                    <a:pt x="6297422" y="0"/>
                  </a:lnTo>
                  <a:cubicBezTo>
                    <a:pt x="6409182" y="0"/>
                    <a:pt x="6499987" y="90297"/>
                    <a:pt x="6499987" y="201930"/>
                  </a:cubicBezTo>
                  <a:lnTo>
                    <a:pt x="6480937" y="201930"/>
                  </a:lnTo>
                  <a:lnTo>
                    <a:pt x="6499987" y="201930"/>
                  </a:lnTo>
                  <a:lnTo>
                    <a:pt x="6499987" y="3798570"/>
                  </a:lnTo>
                  <a:lnTo>
                    <a:pt x="6480937" y="3798570"/>
                  </a:lnTo>
                  <a:lnTo>
                    <a:pt x="6499987" y="3798570"/>
                  </a:lnTo>
                  <a:cubicBezTo>
                    <a:pt x="6499987" y="3910203"/>
                    <a:pt x="6409182" y="4000500"/>
                    <a:pt x="6297422" y="4000500"/>
                  </a:cubicBezTo>
                  <a:lnTo>
                    <a:pt x="6297422" y="3981450"/>
                  </a:lnTo>
                  <a:lnTo>
                    <a:pt x="6297422" y="4000500"/>
                  </a:lnTo>
                  <a:lnTo>
                    <a:pt x="202565" y="4000500"/>
                  </a:lnTo>
                  <a:lnTo>
                    <a:pt x="202565" y="3981450"/>
                  </a:lnTo>
                  <a:lnTo>
                    <a:pt x="202565" y="4000500"/>
                  </a:lnTo>
                  <a:cubicBezTo>
                    <a:pt x="90805" y="4000500"/>
                    <a:pt x="0" y="3910203"/>
                    <a:pt x="0" y="379857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98570"/>
                  </a:lnTo>
                  <a:lnTo>
                    <a:pt x="19050" y="3798570"/>
                  </a:lnTo>
                  <a:lnTo>
                    <a:pt x="38100" y="3798570"/>
                  </a:lnTo>
                  <a:cubicBezTo>
                    <a:pt x="38100" y="3888994"/>
                    <a:pt x="111633" y="3962400"/>
                    <a:pt x="202565" y="3962400"/>
                  </a:cubicBezTo>
                  <a:lnTo>
                    <a:pt x="6297422" y="3962400"/>
                  </a:lnTo>
                  <a:cubicBezTo>
                    <a:pt x="6388354" y="3962400"/>
                    <a:pt x="6461887" y="3888994"/>
                    <a:pt x="6461887" y="3798570"/>
                  </a:cubicBezTo>
                  <a:lnTo>
                    <a:pt x="6461887" y="201930"/>
                  </a:lnTo>
                  <a:cubicBezTo>
                    <a:pt x="6461887" y="111506"/>
                    <a:pt x="6388354" y="38100"/>
                    <a:pt x="6297422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608382" y="2684564"/>
            <a:ext cx="114300" cy="2971800"/>
            <a:chOff x="0" y="0"/>
            <a:chExt cx="152400" cy="396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4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86200"/>
                  </a:lnTo>
                  <a:cubicBezTo>
                    <a:pt x="152400" y="3928237"/>
                    <a:pt x="118237" y="3962400"/>
                    <a:pt x="76200" y="3962400"/>
                  </a:cubicBezTo>
                  <a:cubicBezTo>
                    <a:pt x="34163" y="3962400"/>
                    <a:pt x="0" y="3928237"/>
                    <a:pt x="0" y="38862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988496" y="2921794"/>
            <a:ext cx="4229100" cy="80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Overwhelmed Support Channels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8496" y="3795122"/>
            <a:ext cx="4229100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Universities grapple with an ever-increasing volume of repetitive student inquiries, straining existing support resources.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06343" y="2670277"/>
            <a:ext cx="4875162" cy="3000375"/>
            <a:chOff x="0" y="0"/>
            <a:chExt cx="6500216" cy="4000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050" y="19050"/>
              <a:ext cx="6462141" cy="3962400"/>
            </a:xfrm>
            <a:custGeom>
              <a:avLst/>
              <a:gdLst/>
              <a:ahLst/>
              <a:cxnLst/>
              <a:rect r="r" b="b" t="t" l="l"/>
              <a:pathLst>
                <a:path h="3962400" w="6462141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278626" y="0"/>
                  </a:lnTo>
                  <a:cubicBezTo>
                    <a:pt x="6379972" y="0"/>
                    <a:pt x="6462141" y="81915"/>
                    <a:pt x="6462141" y="182880"/>
                  </a:cubicBezTo>
                  <a:lnTo>
                    <a:pt x="6462141" y="3779520"/>
                  </a:lnTo>
                  <a:cubicBezTo>
                    <a:pt x="6462141" y="3880485"/>
                    <a:pt x="6379972" y="3962400"/>
                    <a:pt x="6278626" y="3962400"/>
                  </a:cubicBezTo>
                  <a:lnTo>
                    <a:pt x="183515" y="3962400"/>
                  </a:lnTo>
                  <a:cubicBezTo>
                    <a:pt x="82169" y="3962400"/>
                    <a:pt x="0" y="3880485"/>
                    <a:pt x="0" y="37795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00241" cy="4000500"/>
            </a:xfrm>
            <a:custGeom>
              <a:avLst/>
              <a:gdLst/>
              <a:ahLst/>
              <a:cxnLst/>
              <a:rect r="r" b="b" t="t" l="l"/>
              <a:pathLst>
                <a:path h="4000500" w="6500241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297676" y="0"/>
                  </a:lnTo>
                  <a:lnTo>
                    <a:pt x="6297676" y="19050"/>
                  </a:lnTo>
                  <a:lnTo>
                    <a:pt x="6297676" y="0"/>
                  </a:lnTo>
                  <a:cubicBezTo>
                    <a:pt x="6409436" y="0"/>
                    <a:pt x="6500241" y="90297"/>
                    <a:pt x="6500241" y="201930"/>
                  </a:cubicBezTo>
                  <a:lnTo>
                    <a:pt x="6481191" y="201930"/>
                  </a:lnTo>
                  <a:lnTo>
                    <a:pt x="6500241" y="201930"/>
                  </a:lnTo>
                  <a:lnTo>
                    <a:pt x="6500241" y="3798570"/>
                  </a:lnTo>
                  <a:lnTo>
                    <a:pt x="6481191" y="3798570"/>
                  </a:lnTo>
                  <a:lnTo>
                    <a:pt x="6500241" y="3798570"/>
                  </a:lnTo>
                  <a:cubicBezTo>
                    <a:pt x="6500241" y="3910203"/>
                    <a:pt x="6409436" y="4000500"/>
                    <a:pt x="6297676" y="4000500"/>
                  </a:cubicBezTo>
                  <a:lnTo>
                    <a:pt x="6297676" y="3981450"/>
                  </a:lnTo>
                  <a:lnTo>
                    <a:pt x="6297676" y="4000500"/>
                  </a:lnTo>
                  <a:lnTo>
                    <a:pt x="202565" y="4000500"/>
                  </a:lnTo>
                  <a:lnTo>
                    <a:pt x="202565" y="3981450"/>
                  </a:lnTo>
                  <a:lnTo>
                    <a:pt x="202565" y="4000500"/>
                  </a:lnTo>
                  <a:cubicBezTo>
                    <a:pt x="90805" y="4000500"/>
                    <a:pt x="0" y="3910203"/>
                    <a:pt x="0" y="379857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98570"/>
                  </a:lnTo>
                  <a:lnTo>
                    <a:pt x="19050" y="3798570"/>
                  </a:lnTo>
                  <a:lnTo>
                    <a:pt x="38100" y="3798570"/>
                  </a:lnTo>
                  <a:cubicBezTo>
                    <a:pt x="38100" y="3888994"/>
                    <a:pt x="111633" y="3962400"/>
                    <a:pt x="202565" y="3962400"/>
                  </a:cubicBezTo>
                  <a:lnTo>
                    <a:pt x="6297676" y="3962400"/>
                  </a:lnTo>
                  <a:cubicBezTo>
                    <a:pt x="6388608" y="3962400"/>
                    <a:pt x="6462141" y="3888994"/>
                    <a:pt x="6462141" y="3798570"/>
                  </a:cubicBezTo>
                  <a:lnTo>
                    <a:pt x="6462141" y="201930"/>
                  </a:lnTo>
                  <a:cubicBezTo>
                    <a:pt x="6462141" y="111506"/>
                    <a:pt x="6388608" y="38100"/>
                    <a:pt x="629767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692055" y="2684564"/>
            <a:ext cx="114300" cy="2971800"/>
            <a:chOff x="0" y="0"/>
            <a:chExt cx="152400" cy="3962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4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86200"/>
                  </a:lnTo>
                  <a:cubicBezTo>
                    <a:pt x="152400" y="3928237"/>
                    <a:pt x="118237" y="3962400"/>
                    <a:pt x="76200" y="3962400"/>
                  </a:cubicBezTo>
                  <a:cubicBezTo>
                    <a:pt x="34163" y="3962400"/>
                    <a:pt x="0" y="3928237"/>
                    <a:pt x="0" y="38862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072160" y="2921794"/>
            <a:ext cx="4229252" cy="80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Inefficient Traditional Methods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2160" y="3795122"/>
            <a:ext cx="4229252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support channels are often slow, inconsistent, and unable to provide the immediate assistance students require.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90159" y="2670277"/>
            <a:ext cx="4875162" cy="3000375"/>
            <a:chOff x="0" y="0"/>
            <a:chExt cx="6500216" cy="4000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9050" y="19050"/>
              <a:ext cx="6462141" cy="3962400"/>
            </a:xfrm>
            <a:custGeom>
              <a:avLst/>
              <a:gdLst/>
              <a:ahLst/>
              <a:cxnLst/>
              <a:rect r="r" b="b" t="t" l="l"/>
              <a:pathLst>
                <a:path h="3962400" w="6462141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278626" y="0"/>
                  </a:lnTo>
                  <a:cubicBezTo>
                    <a:pt x="6379972" y="0"/>
                    <a:pt x="6462141" y="81915"/>
                    <a:pt x="6462141" y="182880"/>
                  </a:cubicBezTo>
                  <a:lnTo>
                    <a:pt x="6462141" y="3779520"/>
                  </a:lnTo>
                  <a:cubicBezTo>
                    <a:pt x="6462141" y="3880485"/>
                    <a:pt x="6379972" y="3962400"/>
                    <a:pt x="6278626" y="3962400"/>
                  </a:cubicBezTo>
                  <a:lnTo>
                    <a:pt x="183515" y="3962400"/>
                  </a:lnTo>
                  <a:cubicBezTo>
                    <a:pt x="82169" y="3962400"/>
                    <a:pt x="0" y="3880485"/>
                    <a:pt x="0" y="37795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00241" cy="4000500"/>
            </a:xfrm>
            <a:custGeom>
              <a:avLst/>
              <a:gdLst/>
              <a:ahLst/>
              <a:cxnLst/>
              <a:rect r="r" b="b" t="t" l="l"/>
              <a:pathLst>
                <a:path h="4000500" w="6500241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297676" y="0"/>
                  </a:lnTo>
                  <a:lnTo>
                    <a:pt x="6297676" y="19050"/>
                  </a:lnTo>
                  <a:lnTo>
                    <a:pt x="6297676" y="0"/>
                  </a:lnTo>
                  <a:cubicBezTo>
                    <a:pt x="6409436" y="0"/>
                    <a:pt x="6500241" y="90297"/>
                    <a:pt x="6500241" y="201930"/>
                  </a:cubicBezTo>
                  <a:lnTo>
                    <a:pt x="6481191" y="201930"/>
                  </a:lnTo>
                  <a:lnTo>
                    <a:pt x="6500241" y="201930"/>
                  </a:lnTo>
                  <a:lnTo>
                    <a:pt x="6500241" y="3798570"/>
                  </a:lnTo>
                  <a:lnTo>
                    <a:pt x="6481191" y="3798570"/>
                  </a:lnTo>
                  <a:lnTo>
                    <a:pt x="6500241" y="3798570"/>
                  </a:lnTo>
                  <a:cubicBezTo>
                    <a:pt x="6500241" y="3910203"/>
                    <a:pt x="6409436" y="4000500"/>
                    <a:pt x="6297676" y="4000500"/>
                  </a:cubicBezTo>
                  <a:lnTo>
                    <a:pt x="6297676" y="3981450"/>
                  </a:lnTo>
                  <a:lnTo>
                    <a:pt x="6297676" y="4000500"/>
                  </a:lnTo>
                  <a:lnTo>
                    <a:pt x="202565" y="4000500"/>
                  </a:lnTo>
                  <a:lnTo>
                    <a:pt x="202565" y="3981450"/>
                  </a:lnTo>
                  <a:lnTo>
                    <a:pt x="202565" y="4000500"/>
                  </a:lnTo>
                  <a:cubicBezTo>
                    <a:pt x="90805" y="4000500"/>
                    <a:pt x="0" y="3910203"/>
                    <a:pt x="0" y="379857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98570"/>
                  </a:lnTo>
                  <a:lnTo>
                    <a:pt x="19050" y="3798570"/>
                  </a:lnTo>
                  <a:lnTo>
                    <a:pt x="38100" y="3798570"/>
                  </a:lnTo>
                  <a:cubicBezTo>
                    <a:pt x="38100" y="3888994"/>
                    <a:pt x="111633" y="3962400"/>
                    <a:pt x="202565" y="3962400"/>
                  </a:cubicBezTo>
                  <a:lnTo>
                    <a:pt x="6297676" y="3962400"/>
                  </a:lnTo>
                  <a:cubicBezTo>
                    <a:pt x="6388608" y="3962400"/>
                    <a:pt x="6462141" y="3888994"/>
                    <a:pt x="6462141" y="3798570"/>
                  </a:cubicBezTo>
                  <a:lnTo>
                    <a:pt x="6462141" y="201930"/>
                  </a:lnTo>
                  <a:cubicBezTo>
                    <a:pt x="6462141" y="111506"/>
                    <a:pt x="6388608" y="38100"/>
                    <a:pt x="629767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1775872" y="2684564"/>
            <a:ext cx="114300" cy="2971800"/>
            <a:chOff x="0" y="0"/>
            <a:chExt cx="152400" cy="3962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24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86200"/>
                  </a:lnTo>
                  <a:cubicBezTo>
                    <a:pt x="152400" y="3928237"/>
                    <a:pt x="118237" y="3962400"/>
                    <a:pt x="76200" y="3962400"/>
                  </a:cubicBezTo>
                  <a:cubicBezTo>
                    <a:pt x="34163" y="3962400"/>
                    <a:pt x="0" y="3928237"/>
                    <a:pt x="0" y="38862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2155986" y="2921794"/>
            <a:ext cx="4110485" cy="41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Demand for 24/7 Availability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55986" y="3405778"/>
            <a:ext cx="4229252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There's a critical need for round-the-clock, instant, reliable, and scalable student support that traditional methods cannot provide.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22669" y="5879306"/>
            <a:ext cx="4875009" cy="2990850"/>
            <a:chOff x="0" y="0"/>
            <a:chExt cx="6500012" cy="3987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6461887" cy="3949700"/>
            </a:xfrm>
            <a:custGeom>
              <a:avLst/>
              <a:gdLst/>
              <a:ahLst/>
              <a:cxnLst/>
              <a:rect r="r" b="b" t="t" l="l"/>
              <a:pathLst>
                <a:path h="3949700" w="6461887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278372" y="0"/>
                  </a:lnTo>
                  <a:cubicBezTo>
                    <a:pt x="6379718" y="0"/>
                    <a:pt x="6461887" y="81915"/>
                    <a:pt x="6461887" y="182880"/>
                  </a:cubicBezTo>
                  <a:lnTo>
                    <a:pt x="6461887" y="3766820"/>
                  </a:lnTo>
                  <a:cubicBezTo>
                    <a:pt x="6461887" y="3867785"/>
                    <a:pt x="6379718" y="3949700"/>
                    <a:pt x="6278372" y="3949700"/>
                  </a:cubicBezTo>
                  <a:lnTo>
                    <a:pt x="183515" y="3949700"/>
                  </a:lnTo>
                  <a:cubicBezTo>
                    <a:pt x="82169" y="3949700"/>
                    <a:pt x="0" y="3867785"/>
                    <a:pt x="0" y="37668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99987" cy="3987800"/>
            </a:xfrm>
            <a:custGeom>
              <a:avLst/>
              <a:gdLst/>
              <a:ahLst/>
              <a:cxnLst/>
              <a:rect r="r" b="b" t="t" l="l"/>
              <a:pathLst>
                <a:path h="3987800" w="6499987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297422" y="0"/>
                  </a:lnTo>
                  <a:lnTo>
                    <a:pt x="6297422" y="19050"/>
                  </a:lnTo>
                  <a:lnTo>
                    <a:pt x="6297422" y="0"/>
                  </a:lnTo>
                  <a:cubicBezTo>
                    <a:pt x="6409309" y="0"/>
                    <a:pt x="6499987" y="90297"/>
                    <a:pt x="6499987" y="201930"/>
                  </a:cubicBezTo>
                  <a:lnTo>
                    <a:pt x="6480937" y="201930"/>
                  </a:lnTo>
                  <a:lnTo>
                    <a:pt x="6499987" y="201930"/>
                  </a:lnTo>
                  <a:lnTo>
                    <a:pt x="6499987" y="3785870"/>
                  </a:lnTo>
                  <a:lnTo>
                    <a:pt x="6480937" y="3785870"/>
                  </a:lnTo>
                  <a:lnTo>
                    <a:pt x="6499987" y="3785870"/>
                  </a:lnTo>
                  <a:cubicBezTo>
                    <a:pt x="6499987" y="3897503"/>
                    <a:pt x="6409182" y="3987800"/>
                    <a:pt x="6297422" y="3987800"/>
                  </a:cubicBezTo>
                  <a:lnTo>
                    <a:pt x="6297422" y="3968750"/>
                  </a:lnTo>
                  <a:lnTo>
                    <a:pt x="6297422" y="3987800"/>
                  </a:lnTo>
                  <a:lnTo>
                    <a:pt x="202565" y="3987800"/>
                  </a:lnTo>
                  <a:lnTo>
                    <a:pt x="202565" y="3968750"/>
                  </a:lnTo>
                  <a:lnTo>
                    <a:pt x="202565" y="3987800"/>
                  </a:lnTo>
                  <a:cubicBezTo>
                    <a:pt x="90805" y="3987800"/>
                    <a:pt x="0" y="3897503"/>
                    <a:pt x="0" y="378587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85870"/>
                  </a:lnTo>
                  <a:lnTo>
                    <a:pt x="19050" y="3785870"/>
                  </a:lnTo>
                  <a:lnTo>
                    <a:pt x="38100" y="3785870"/>
                  </a:lnTo>
                  <a:cubicBezTo>
                    <a:pt x="38100" y="3876294"/>
                    <a:pt x="111633" y="3949700"/>
                    <a:pt x="202565" y="3949700"/>
                  </a:cubicBezTo>
                  <a:lnTo>
                    <a:pt x="6297422" y="3949700"/>
                  </a:lnTo>
                  <a:cubicBezTo>
                    <a:pt x="6388354" y="3949700"/>
                    <a:pt x="6461887" y="3876294"/>
                    <a:pt x="6461887" y="3785870"/>
                  </a:cubicBezTo>
                  <a:lnTo>
                    <a:pt x="6461887" y="201930"/>
                  </a:lnTo>
                  <a:cubicBezTo>
                    <a:pt x="6461887" y="111506"/>
                    <a:pt x="6388354" y="38100"/>
                    <a:pt x="6297422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608382" y="5893594"/>
            <a:ext cx="114300" cy="2962275"/>
            <a:chOff x="0" y="0"/>
            <a:chExt cx="152400" cy="39497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2400" cy="3949700"/>
            </a:xfrm>
            <a:custGeom>
              <a:avLst/>
              <a:gdLst/>
              <a:ahLst/>
              <a:cxnLst/>
              <a:rect r="r" b="b" t="t" l="l"/>
              <a:pathLst>
                <a:path h="394970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73500"/>
                  </a:lnTo>
                  <a:cubicBezTo>
                    <a:pt x="152400" y="3915537"/>
                    <a:pt x="118237" y="3949700"/>
                    <a:pt x="76200" y="3949700"/>
                  </a:cubicBezTo>
                  <a:cubicBezTo>
                    <a:pt x="34163" y="3949700"/>
                    <a:pt x="0" y="3915537"/>
                    <a:pt x="0" y="38735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988496" y="6130823"/>
            <a:ext cx="3115570" cy="41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Mitigating AI Risks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88496" y="6614817"/>
            <a:ext cx="4229100" cy="19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Existing AI chatbot solutions carry the risk of "hallucinations," providing incorrect or misleading information, which is unacceptable in an educational setting.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706343" y="5879306"/>
            <a:ext cx="4875162" cy="2990850"/>
            <a:chOff x="0" y="0"/>
            <a:chExt cx="6500216" cy="3987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6462141" cy="3949700"/>
            </a:xfrm>
            <a:custGeom>
              <a:avLst/>
              <a:gdLst/>
              <a:ahLst/>
              <a:cxnLst/>
              <a:rect r="r" b="b" t="t" l="l"/>
              <a:pathLst>
                <a:path h="3949700" w="6462141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278626" y="0"/>
                  </a:lnTo>
                  <a:cubicBezTo>
                    <a:pt x="6379972" y="0"/>
                    <a:pt x="6462141" y="81915"/>
                    <a:pt x="6462141" y="182880"/>
                  </a:cubicBezTo>
                  <a:lnTo>
                    <a:pt x="6462141" y="3766820"/>
                  </a:lnTo>
                  <a:cubicBezTo>
                    <a:pt x="6462141" y="3867785"/>
                    <a:pt x="6379972" y="3949700"/>
                    <a:pt x="6278626" y="3949700"/>
                  </a:cubicBezTo>
                  <a:lnTo>
                    <a:pt x="183515" y="3949700"/>
                  </a:lnTo>
                  <a:cubicBezTo>
                    <a:pt x="82169" y="3949700"/>
                    <a:pt x="0" y="3867785"/>
                    <a:pt x="0" y="376682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500241" cy="3987800"/>
            </a:xfrm>
            <a:custGeom>
              <a:avLst/>
              <a:gdLst/>
              <a:ahLst/>
              <a:cxnLst/>
              <a:rect r="r" b="b" t="t" l="l"/>
              <a:pathLst>
                <a:path h="3987800" w="6500241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297676" y="0"/>
                  </a:lnTo>
                  <a:lnTo>
                    <a:pt x="6297676" y="19050"/>
                  </a:lnTo>
                  <a:lnTo>
                    <a:pt x="6297676" y="0"/>
                  </a:lnTo>
                  <a:cubicBezTo>
                    <a:pt x="6409563" y="0"/>
                    <a:pt x="6500241" y="90297"/>
                    <a:pt x="6500241" y="201930"/>
                  </a:cubicBezTo>
                  <a:lnTo>
                    <a:pt x="6481191" y="201930"/>
                  </a:lnTo>
                  <a:lnTo>
                    <a:pt x="6500241" y="201930"/>
                  </a:lnTo>
                  <a:lnTo>
                    <a:pt x="6500241" y="3785870"/>
                  </a:lnTo>
                  <a:lnTo>
                    <a:pt x="6481191" y="3785870"/>
                  </a:lnTo>
                  <a:lnTo>
                    <a:pt x="6500241" y="3785870"/>
                  </a:lnTo>
                  <a:cubicBezTo>
                    <a:pt x="6500241" y="3897503"/>
                    <a:pt x="6409436" y="3987800"/>
                    <a:pt x="6297676" y="3987800"/>
                  </a:cubicBezTo>
                  <a:lnTo>
                    <a:pt x="6297676" y="3968750"/>
                  </a:lnTo>
                  <a:lnTo>
                    <a:pt x="6297676" y="3987800"/>
                  </a:lnTo>
                  <a:lnTo>
                    <a:pt x="202565" y="3987800"/>
                  </a:lnTo>
                  <a:lnTo>
                    <a:pt x="202565" y="3968750"/>
                  </a:lnTo>
                  <a:lnTo>
                    <a:pt x="202565" y="3987800"/>
                  </a:lnTo>
                  <a:cubicBezTo>
                    <a:pt x="90805" y="3987800"/>
                    <a:pt x="0" y="3897503"/>
                    <a:pt x="0" y="378587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85870"/>
                  </a:lnTo>
                  <a:lnTo>
                    <a:pt x="19050" y="3785870"/>
                  </a:lnTo>
                  <a:lnTo>
                    <a:pt x="38100" y="3785870"/>
                  </a:lnTo>
                  <a:cubicBezTo>
                    <a:pt x="38100" y="3876294"/>
                    <a:pt x="111633" y="3949700"/>
                    <a:pt x="202565" y="3949700"/>
                  </a:cubicBezTo>
                  <a:lnTo>
                    <a:pt x="6297676" y="3949700"/>
                  </a:lnTo>
                  <a:cubicBezTo>
                    <a:pt x="6388608" y="3949700"/>
                    <a:pt x="6462141" y="3876294"/>
                    <a:pt x="6462141" y="3785870"/>
                  </a:cubicBezTo>
                  <a:lnTo>
                    <a:pt x="6462141" y="201930"/>
                  </a:lnTo>
                  <a:cubicBezTo>
                    <a:pt x="6462141" y="111506"/>
                    <a:pt x="6388608" y="38100"/>
                    <a:pt x="629767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6692055" y="5893594"/>
            <a:ext cx="114300" cy="2962275"/>
            <a:chOff x="0" y="0"/>
            <a:chExt cx="152400" cy="39497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2400" cy="3949700"/>
            </a:xfrm>
            <a:custGeom>
              <a:avLst/>
              <a:gdLst/>
              <a:ahLst/>
              <a:cxnLst/>
              <a:rect r="r" b="b" t="t" l="l"/>
              <a:pathLst>
                <a:path h="394970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73500"/>
                  </a:lnTo>
                  <a:cubicBezTo>
                    <a:pt x="152400" y="3915537"/>
                    <a:pt x="118237" y="3949700"/>
                    <a:pt x="76200" y="3949700"/>
                  </a:cubicBezTo>
                  <a:cubicBezTo>
                    <a:pt x="34163" y="3949700"/>
                    <a:pt x="0" y="3915537"/>
                    <a:pt x="0" y="38735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7072160" y="6130823"/>
            <a:ext cx="3115570" cy="41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Resource Constraints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72160" y="6614817"/>
            <a:ext cx="4229252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Many institutions face limited resources, making it challenging to build and maintain robust technical support infrastructure.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926234" y="834180"/>
            <a:ext cx="9585427" cy="56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Research Objectives: Building a Smarter Chatbot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6234" y="1797253"/>
            <a:ext cx="5016398" cy="8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Primary Questions Guiding Our Research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988146" y="2873273"/>
            <a:ext cx="247355" cy="247355"/>
          </a:xfrm>
          <a:custGeom>
            <a:avLst/>
            <a:gdLst/>
            <a:ahLst/>
            <a:cxnLst/>
            <a:rect r="r" b="b" t="t" l="l"/>
            <a:pathLst>
              <a:path h="247355" w="247355">
                <a:moveTo>
                  <a:pt x="0" y="0"/>
                </a:moveTo>
                <a:lnTo>
                  <a:pt x="247355" y="0"/>
                </a:lnTo>
                <a:lnTo>
                  <a:pt x="247355" y="247355"/>
                </a:lnTo>
                <a:lnTo>
                  <a:pt x="0" y="24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15" t="0" r="-961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62310" y="2849013"/>
            <a:ext cx="2311603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Confidence &amp;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62310" y="3255912"/>
            <a:ext cx="4480322" cy="8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 a confidence-based chatbot leveraging TF-IDF effectively deliver accurate responses while meticulously avoiding AI hallucinations?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3988146" y="4430763"/>
            <a:ext cx="247355" cy="247355"/>
          </a:xfrm>
          <a:custGeom>
            <a:avLst/>
            <a:gdLst/>
            <a:ahLst/>
            <a:cxnLst/>
            <a:rect r="r" b="b" t="t" l="l"/>
            <a:pathLst>
              <a:path h="247355" w="247355">
                <a:moveTo>
                  <a:pt x="0" y="0"/>
                </a:moveTo>
                <a:lnTo>
                  <a:pt x="247355" y="0"/>
                </a:lnTo>
                <a:lnTo>
                  <a:pt x="247355" y="247355"/>
                </a:lnTo>
                <a:lnTo>
                  <a:pt x="0" y="24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15" t="0" r="-961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2310" y="4406503"/>
            <a:ext cx="2165452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Learning &amp; Gaps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62310" y="4813402"/>
            <a:ext cx="4480322" cy="8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 effectively can a dedicated learning mode identify and address knowledge gaps within the chatbot's understanding?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3988146" y="5988253"/>
            <a:ext cx="247355" cy="247355"/>
          </a:xfrm>
          <a:custGeom>
            <a:avLst/>
            <a:gdLst/>
            <a:ahLst/>
            <a:cxnLst/>
            <a:rect r="r" b="b" t="t" l="l"/>
            <a:pathLst>
              <a:path h="247355" w="247355">
                <a:moveTo>
                  <a:pt x="0" y="0"/>
                </a:moveTo>
                <a:lnTo>
                  <a:pt x="247355" y="0"/>
                </a:lnTo>
                <a:lnTo>
                  <a:pt x="247355" y="247355"/>
                </a:lnTo>
                <a:lnTo>
                  <a:pt x="0" y="24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15" t="0" r="-961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2310" y="5963993"/>
            <a:ext cx="2610002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Data-Driven Improvement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62310" y="6370882"/>
            <a:ext cx="4480322" cy="8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 intuitive administrative tools be integrated to facilitate data-driven system improvements and content refinement?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4588" y="1797253"/>
            <a:ext cx="5016398" cy="8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Strategic Goals for Implementation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54588" y="2801388"/>
            <a:ext cx="164897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54588" y="3129258"/>
            <a:ext cx="5016398" cy="19050"/>
            <a:chOff x="0" y="0"/>
            <a:chExt cx="6688531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88582" cy="25400"/>
            </a:xfrm>
            <a:custGeom>
              <a:avLst/>
              <a:gdLst/>
              <a:ahLst/>
              <a:cxnLst/>
              <a:rect r="r" b="b" t="t" l="l"/>
              <a:pathLst>
                <a:path h="25400" w="6688582">
                  <a:moveTo>
                    <a:pt x="0" y="0"/>
                  </a:moveTo>
                  <a:lnTo>
                    <a:pt x="6688582" y="0"/>
                  </a:lnTo>
                  <a:lnTo>
                    <a:pt x="668858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354588" y="3230766"/>
            <a:ext cx="2296420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Transparent &amp; Reliable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54588" y="3637655"/>
            <a:ext cx="5016398" cy="5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 student support system that is inherently transparent and consistently reliable.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4588" y="4435231"/>
            <a:ext cx="164897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54588" y="4763091"/>
            <a:ext cx="5016398" cy="19050"/>
            <a:chOff x="0" y="0"/>
            <a:chExt cx="6688531" cy="25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88582" cy="25400"/>
            </a:xfrm>
            <a:custGeom>
              <a:avLst/>
              <a:gdLst/>
              <a:ahLst/>
              <a:cxnLst/>
              <a:rect r="r" b="b" t="t" l="l"/>
              <a:pathLst>
                <a:path h="25400" w="6688582">
                  <a:moveTo>
                    <a:pt x="0" y="0"/>
                  </a:moveTo>
                  <a:lnTo>
                    <a:pt x="6688582" y="0"/>
                  </a:lnTo>
                  <a:lnTo>
                    <a:pt x="668858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354588" y="4864598"/>
            <a:ext cx="2165452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Graceful Failure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54588" y="5271497"/>
            <a:ext cx="5016398" cy="5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robust mechanisms to ensure graceful degradation and appropriate escalation when uncertainty arises.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4588" y="6069063"/>
            <a:ext cx="164897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54588" y="6396933"/>
            <a:ext cx="5016398" cy="19050"/>
            <a:chOff x="0" y="0"/>
            <a:chExt cx="6688531" cy="25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88582" cy="25400"/>
            </a:xfrm>
            <a:custGeom>
              <a:avLst/>
              <a:gdLst/>
              <a:ahLst/>
              <a:cxnLst/>
              <a:rect r="r" b="b" t="t" l="l"/>
              <a:pathLst>
                <a:path h="25400" w="6688582">
                  <a:moveTo>
                    <a:pt x="0" y="0"/>
                  </a:moveTo>
                  <a:lnTo>
                    <a:pt x="6688582" y="0"/>
                  </a:lnTo>
                  <a:lnTo>
                    <a:pt x="668858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354588" y="6498431"/>
            <a:ext cx="2165452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Continuous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54588" y="6905330"/>
            <a:ext cx="5016398" cy="5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 the system to continuously learn and adapt from real-world usage patterns and new queries.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54588" y="7702896"/>
            <a:ext cx="164897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54588" y="8030766"/>
            <a:ext cx="5016398" cy="19050"/>
            <a:chOff x="0" y="0"/>
            <a:chExt cx="6688531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88582" cy="25400"/>
            </a:xfrm>
            <a:custGeom>
              <a:avLst/>
              <a:gdLst/>
              <a:ahLst/>
              <a:cxnLst/>
              <a:rect r="r" b="b" t="t" l="l"/>
              <a:pathLst>
                <a:path h="25400" w="6688582">
                  <a:moveTo>
                    <a:pt x="0" y="0"/>
                  </a:moveTo>
                  <a:lnTo>
                    <a:pt x="6688582" y="0"/>
                  </a:lnTo>
                  <a:lnTo>
                    <a:pt x="668858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9354588" y="8132264"/>
            <a:ext cx="2453583" cy="2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Maintainable &amp; Efficient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54588" y="8539163"/>
            <a:ext cx="5016398" cy="5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a system that is easily maintainable and operates with minimal computational resource requirements.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660277" y="551107"/>
            <a:ext cx="10648655" cy="59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System Architecture: The Chatbot's Inner Workings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8977" y="1908724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NLP Engine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60277" y="2249538"/>
            <a:ext cx="3304432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Utilizes TF-IDF and Cosine Similarity for robust query matching.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224712" y="1495273"/>
            <a:ext cx="3838423" cy="3838423"/>
          </a:xfrm>
          <a:custGeom>
            <a:avLst/>
            <a:gdLst/>
            <a:ahLst/>
            <a:cxnLst/>
            <a:rect r="r" b="b" t="t" l="l"/>
            <a:pathLst>
              <a:path h="3838423" w="3838423">
                <a:moveTo>
                  <a:pt x="0" y="0"/>
                </a:moveTo>
                <a:lnTo>
                  <a:pt x="3838423" y="0"/>
                </a:lnTo>
                <a:lnTo>
                  <a:pt x="3838423" y="3838422"/>
                </a:lnTo>
                <a:lnTo>
                  <a:pt x="0" y="383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8241659" y="2185540"/>
            <a:ext cx="259404" cy="259404"/>
          </a:xfrm>
          <a:custGeom>
            <a:avLst/>
            <a:gdLst/>
            <a:ahLst/>
            <a:cxnLst/>
            <a:rect r="r" b="b" t="t" l="l"/>
            <a:pathLst>
              <a:path h="259404" w="259404">
                <a:moveTo>
                  <a:pt x="0" y="0"/>
                </a:moveTo>
                <a:lnTo>
                  <a:pt x="259403" y="0"/>
                </a:lnTo>
                <a:lnTo>
                  <a:pt x="259403" y="259404"/>
                </a:lnTo>
                <a:lnTo>
                  <a:pt x="0" y="259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357" r="0" b="-535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23139" y="1770012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User 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3139" y="2110826"/>
            <a:ext cx="3304432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a clean, intuitive chat experience with visual confidence indicators.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224712" y="1495273"/>
            <a:ext cx="3838423" cy="3838423"/>
          </a:xfrm>
          <a:custGeom>
            <a:avLst/>
            <a:gdLst/>
            <a:ahLst/>
            <a:cxnLst/>
            <a:rect r="r" b="b" t="t" l="l"/>
            <a:pathLst>
              <a:path h="3838423" w="3838423">
                <a:moveTo>
                  <a:pt x="0" y="0"/>
                </a:moveTo>
                <a:lnTo>
                  <a:pt x="3838423" y="0"/>
                </a:lnTo>
                <a:lnTo>
                  <a:pt x="3838423" y="3838422"/>
                </a:lnTo>
                <a:lnTo>
                  <a:pt x="0" y="383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 descr="preencoded.png"/>
          <p:cNvSpPr/>
          <p:nvPr/>
        </p:nvSpPr>
        <p:spPr>
          <a:xfrm flipH="false" flipV="false" rot="0">
            <a:off x="10113169" y="2512219"/>
            <a:ext cx="259404" cy="259404"/>
          </a:xfrm>
          <a:custGeom>
            <a:avLst/>
            <a:gdLst/>
            <a:ahLst/>
            <a:cxnLst/>
            <a:rect r="r" b="b" t="t" l="l"/>
            <a:pathLst>
              <a:path h="259404" w="259404">
                <a:moveTo>
                  <a:pt x="0" y="0"/>
                </a:moveTo>
                <a:lnTo>
                  <a:pt x="259404" y="0"/>
                </a:lnTo>
                <a:lnTo>
                  <a:pt x="259404" y="259404"/>
                </a:lnTo>
                <a:lnTo>
                  <a:pt x="0" y="259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323139" y="3957933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3139" y="4298747"/>
            <a:ext cx="3304432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Offers real-time analytics and monitoring for continuous oversight.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7224712" y="1495273"/>
            <a:ext cx="3838423" cy="3838423"/>
          </a:xfrm>
          <a:custGeom>
            <a:avLst/>
            <a:gdLst/>
            <a:ahLst/>
            <a:cxnLst/>
            <a:rect r="r" b="b" t="t" l="l"/>
            <a:pathLst>
              <a:path h="3838423" w="3838423">
                <a:moveTo>
                  <a:pt x="0" y="0"/>
                </a:moveTo>
                <a:lnTo>
                  <a:pt x="3838423" y="0"/>
                </a:lnTo>
                <a:lnTo>
                  <a:pt x="3838423" y="3838422"/>
                </a:lnTo>
                <a:lnTo>
                  <a:pt x="0" y="3838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 descr="preencoded.png"/>
          <p:cNvSpPr/>
          <p:nvPr/>
        </p:nvSpPr>
        <p:spPr>
          <a:xfrm flipH="false" flipV="false" rot="0">
            <a:off x="9786490" y="4383729"/>
            <a:ext cx="259404" cy="259404"/>
          </a:xfrm>
          <a:custGeom>
            <a:avLst/>
            <a:gdLst/>
            <a:ahLst/>
            <a:cxnLst/>
            <a:rect r="r" b="b" t="t" l="l"/>
            <a:pathLst>
              <a:path h="259404" w="259404">
                <a:moveTo>
                  <a:pt x="0" y="0"/>
                </a:moveTo>
                <a:lnTo>
                  <a:pt x="259404" y="0"/>
                </a:lnTo>
                <a:lnTo>
                  <a:pt x="259404" y="259404"/>
                </a:lnTo>
                <a:lnTo>
                  <a:pt x="0" y="2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572" t="0" r="-357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88977" y="3819230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Learning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0277" y="4160044"/>
            <a:ext cx="3304432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Intelligently captures unknown questions for review and knowledge base expansion.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7224712" y="1495273"/>
            <a:ext cx="3838423" cy="3838423"/>
          </a:xfrm>
          <a:custGeom>
            <a:avLst/>
            <a:gdLst/>
            <a:ahLst/>
            <a:cxnLst/>
            <a:rect r="r" b="b" t="t" l="l"/>
            <a:pathLst>
              <a:path h="3838423" w="3838423">
                <a:moveTo>
                  <a:pt x="0" y="0"/>
                </a:moveTo>
                <a:lnTo>
                  <a:pt x="3838423" y="0"/>
                </a:lnTo>
                <a:lnTo>
                  <a:pt x="3838423" y="3838422"/>
                </a:lnTo>
                <a:lnTo>
                  <a:pt x="0" y="3838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 descr="preencoded.png"/>
          <p:cNvSpPr/>
          <p:nvPr/>
        </p:nvSpPr>
        <p:spPr>
          <a:xfrm flipH="false" flipV="false" rot="0">
            <a:off x="7914980" y="4057059"/>
            <a:ext cx="259404" cy="259404"/>
          </a:xfrm>
          <a:custGeom>
            <a:avLst/>
            <a:gdLst/>
            <a:ahLst/>
            <a:cxnLst/>
            <a:rect r="r" b="b" t="t" l="l"/>
            <a:pathLst>
              <a:path h="259404" w="259404">
                <a:moveTo>
                  <a:pt x="0" y="0"/>
                </a:moveTo>
                <a:lnTo>
                  <a:pt x="259404" y="0"/>
                </a:lnTo>
                <a:lnTo>
                  <a:pt x="259404" y="259404"/>
                </a:lnTo>
                <a:lnTo>
                  <a:pt x="0" y="2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7856" r="0" b="-1786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655514" y="5523909"/>
            <a:ext cx="5406476" cy="2012156"/>
            <a:chOff x="0" y="0"/>
            <a:chExt cx="7208634" cy="26828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7195947" cy="2670175"/>
            </a:xfrm>
            <a:custGeom>
              <a:avLst/>
              <a:gdLst/>
              <a:ahLst/>
              <a:cxnLst/>
              <a:rect r="r" b="b" t="t" l="l"/>
              <a:pathLst>
                <a:path h="2670175" w="7195947">
                  <a:moveTo>
                    <a:pt x="0" y="97155"/>
                  </a:moveTo>
                  <a:cubicBezTo>
                    <a:pt x="0" y="43434"/>
                    <a:pt x="43561" y="0"/>
                    <a:pt x="97409" y="0"/>
                  </a:cubicBezTo>
                  <a:lnTo>
                    <a:pt x="7098538" y="0"/>
                  </a:lnTo>
                  <a:cubicBezTo>
                    <a:pt x="7152386" y="0"/>
                    <a:pt x="7195947" y="43434"/>
                    <a:pt x="7195947" y="97155"/>
                  </a:cubicBezTo>
                  <a:lnTo>
                    <a:pt x="7195947" y="2573020"/>
                  </a:lnTo>
                  <a:cubicBezTo>
                    <a:pt x="7195947" y="2626614"/>
                    <a:pt x="7152386" y="2670175"/>
                    <a:pt x="7098538" y="2670175"/>
                  </a:cubicBezTo>
                  <a:lnTo>
                    <a:pt x="97409" y="2670175"/>
                  </a:lnTo>
                  <a:cubicBezTo>
                    <a:pt x="43561" y="2670175"/>
                    <a:pt x="0" y="2626741"/>
                    <a:pt x="0" y="2573020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208647" cy="2682875"/>
            </a:xfrm>
            <a:custGeom>
              <a:avLst/>
              <a:gdLst/>
              <a:ahLst/>
              <a:cxnLst/>
              <a:rect r="r" b="b" t="t" l="l"/>
              <a:pathLst>
                <a:path h="2682875" w="7208647">
                  <a:moveTo>
                    <a:pt x="0" y="103505"/>
                  </a:moveTo>
                  <a:cubicBezTo>
                    <a:pt x="0" y="46355"/>
                    <a:pt x="46482" y="0"/>
                    <a:pt x="103759" y="0"/>
                  </a:cubicBezTo>
                  <a:lnTo>
                    <a:pt x="7104888" y="0"/>
                  </a:lnTo>
                  <a:lnTo>
                    <a:pt x="7104888" y="6350"/>
                  </a:lnTo>
                  <a:lnTo>
                    <a:pt x="7104888" y="0"/>
                  </a:lnTo>
                  <a:cubicBezTo>
                    <a:pt x="7162165" y="0"/>
                    <a:pt x="7208647" y="46355"/>
                    <a:pt x="7208647" y="103505"/>
                  </a:cubicBezTo>
                  <a:lnTo>
                    <a:pt x="7202297" y="103505"/>
                  </a:lnTo>
                  <a:lnTo>
                    <a:pt x="7208647" y="103505"/>
                  </a:lnTo>
                  <a:lnTo>
                    <a:pt x="7208647" y="2579370"/>
                  </a:lnTo>
                  <a:lnTo>
                    <a:pt x="7202297" y="2579370"/>
                  </a:lnTo>
                  <a:lnTo>
                    <a:pt x="7208647" y="2579370"/>
                  </a:lnTo>
                  <a:cubicBezTo>
                    <a:pt x="7208647" y="2636520"/>
                    <a:pt x="7162165" y="2682875"/>
                    <a:pt x="7104888" y="2682875"/>
                  </a:cubicBezTo>
                  <a:lnTo>
                    <a:pt x="7104888" y="2676525"/>
                  </a:lnTo>
                  <a:lnTo>
                    <a:pt x="7104888" y="2682875"/>
                  </a:lnTo>
                  <a:lnTo>
                    <a:pt x="103759" y="2682875"/>
                  </a:lnTo>
                  <a:lnTo>
                    <a:pt x="103759" y="2676525"/>
                  </a:lnTo>
                  <a:lnTo>
                    <a:pt x="103759" y="2682875"/>
                  </a:lnTo>
                  <a:cubicBezTo>
                    <a:pt x="46482" y="2682875"/>
                    <a:pt x="0" y="2636520"/>
                    <a:pt x="0" y="2579370"/>
                  </a:cubicBezTo>
                  <a:lnTo>
                    <a:pt x="0" y="103505"/>
                  </a:lnTo>
                  <a:lnTo>
                    <a:pt x="6350" y="103505"/>
                  </a:lnTo>
                  <a:lnTo>
                    <a:pt x="0" y="103505"/>
                  </a:lnTo>
                  <a:moveTo>
                    <a:pt x="12700" y="103505"/>
                  </a:moveTo>
                  <a:lnTo>
                    <a:pt x="12700" y="2579370"/>
                  </a:lnTo>
                  <a:lnTo>
                    <a:pt x="6350" y="2579370"/>
                  </a:lnTo>
                  <a:lnTo>
                    <a:pt x="12700" y="2579370"/>
                  </a:lnTo>
                  <a:cubicBezTo>
                    <a:pt x="12700" y="2629535"/>
                    <a:pt x="53467" y="2670175"/>
                    <a:pt x="103759" y="2670175"/>
                  </a:cubicBezTo>
                  <a:lnTo>
                    <a:pt x="7104888" y="2670175"/>
                  </a:lnTo>
                  <a:cubicBezTo>
                    <a:pt x="7155180" y="2670175"/>
                    <a:pt x="7195947" y="2629535"/>
                    <a:pt x="7195947" y="2579370"/>
                  </a:cubicBezTo>
                  <a:lnTo>
                    <a:pt x="7195947" y="103505"/>
                  </a:lnTo>
                  <a:cubicBezTo>
                    <a:pt x="7195947" y="53340"/>
                    <a:pt x="7155180" y="12700"/>
                    <a:pt x="7104888" y="12700"/>
                  </a:cubicBezTo>
                  <a:lnTo>
                    <a:pt x="103759" y="12700"/>
                  </a:lnTo>
                  <a:lnTo>
                    <a:pt x="103759" y="6350"/>
                  </a:lnTo>
                  <a:lnTo>
                    <a:pt x="103759" y="12700"/>
                  </a:lnTo>
                  <a:cubicBezTo>
                    <a:pt x="53467" y="12700"/>
                    <a:pt x="12700" y="53340"/>
                    <a:pt x="12700" y="10350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3843185" y="5711581"/>
            <a:ext cx="520151" cy="520151"/>
            <a:chOff x="0" y="0"/>
            <a:chExt cx="693534" cy="6935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3420" cy="693420"/>
            </a:xfrm>
            <a:custGeom>
              <a:avLst/>
              <a:gdLst/>
              <a:ahLst/>
              <a:cxnLst/>
              <a:rect r="r" b="b" t="t" l="l"/>
              <a:pathLst>
                <a:path h="693420" w="693420">
                  <a:moveTo>
                    <a:pt x="0" y="346710"/>
                  </a:moveTo>
                  <a:cubicBezTo>
                    <a:pt x="0" y="155194"/>
                    <a:pt x="155194" y="0"/>
                    <a:pt x="346710" y="0"/>
                  </a:cubicBezTo>
                  <a:cubicBezTo>
                    <a:pt x="538226" y="0"/>
                    <a:pt x="693420" y="155194"/>
                    <a:pt x="693420" y="346710"/>
                  </a:cubicBezTo>
                  <a:cubicBezTo>
                    <a:pt x="693420" y="538226"/>
                    <a:pt x="538226" y="693420"/>
                    <a:pt x="346710" y="693420"/>
                  </a:cubicBezTo>
                  <a:cubicBezTo>
                    <a:pt x="155194" y="693420"/>
                    <a:pt x="0" y="538226"/>
                    <a:pt x="0" y="34671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3986212" y="5854598"/>
            <a:ext cx="233953" cy="233953"/>
          </a:xfrm>
          <a:custGeom>
            <a:avLst/>
            <a:gdLst/>
            <a:ahLst/>
            <a:cxnLst/>
            <a:rect r="r" b="b" t="t" l="l"/>
            <a:pathLst>
              <a:path h="233953" w="233953">
                <a:moveTo>
                  <a:pt x="0" y="0"/>
                </a:moveTo>
                <a:lnTo>
                  <a:pt x="233954" y="0"/>
                </a:lnTo>
                <a:lnTo>
                  <a:pt x="233954" y="233953"/>
                </a:lnTo>
                <a:lnTo>
                  <a:pt x="0" y="2339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999" t="0" r="-2003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43185" y="6395590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Tech Stack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43185" y="6736404"/>
            <a:ext cx="5031134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with Python, Flask, scikit-learn, and NLTK for powerful backend processing.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25858" y="5523909"/>
            <a:ext cx="5406476" cy="2012156"/>
            <a:chOff x="0" y="0"/>
            <a:chExt cx="7208634" cy="26828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7195947" cy="2670175"/>
            </a:xfrm>
            <a:custGeom>
              <a:avLst/>
              <a:gdLst/>
              <a:ahLst/>
              <a:cxnLst/>
              <a:rect r="r" b="b" t="t" l="l"/>
              <a:pathLst>
                <a:path h="2670175" w="7195947">
                  <a:moveTo>
                    <a:pt x="0" y="97155"/>
                  </a:moveTo>
                  <a:cubicBezTo>
                    <a:pt x="0" y="43434"/>
                    <a:pt x="43561" y="0"/>
                    <a:pt x="97409" y="0"/>
                  </a:cubicBezTo>
                  <a:lnTo>
                    <a:pt x="7098538" y="0"/>
                  </a:lnTo>
                  <a:cubicBezTo>
                    <a:pt x="7152386" y="0"/>
                    <a:pt x="7195947" y="43434"/>
                    <a:pt x="7195947" y="97155"/>
                  </a:cubicBezTo>
                  <a:lnTo>
                    <a:pt x="7195947" y="2573020"/>
                  </a:lnTo>
                  <a:cubicBezTo>
                    <a:pt x="7195947" y="2626614"/>
                    <a:pt x="7152386" y="2670175"/>
                    <a:pt x="7098538" y="2670175"/>
                  </a:cubicBezTo>
                  <a:lnTo>
                    <a:pt x="97409" y="2670175"/>
                  </a:lnTo>
                  <a:cubicBezTo>
                    <a:pt x="43561" y="2670175"/>
                    <a:pt x="0" y="2626741"/>
                    <a:pt x="0" y="2573020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208647" cy="2682875"/>
            </a:xfrm>
            <a:custGeom>
              <a:avLst/>
              <a:gdLst/>
              <a:ahLst/>
              <a:cxnLst/>
              <a:rect r="r" b="b" t="t" l="l"/>
              <a:pathLst>
                <a:path h="2682875" w="7208647">
                  <a:moveTo>
                    <a:pt x="0" y="103505"/>
                  </a:moveTo>
                  <a:cubicBezTo>
                    <a:pt x="0" y="46355"/>
                    <a:pt x="46482" y="0"/>
                    <a:pt x="103759" y="0"/>
                  </a:cubicBezTo>
                  <a:lnTo>
                    <a:pt x="7104888" y="0"/>
                  </a:lnTo>
                  <a:lnTo>
                    <a:pt x="7104888" y="6350"/>
                  </a:lnTo>
                  <a:lnTo>
                    <a:pt x="7104888" y="0"/>
                  </a:lnTo>
                  <a:cubicBezTo>
                    <a:pt x="7162165" y="0"/>
                    <a:pt x="7208647" y="46355"/>
                    <a:pt x="7208647" y="103505"/>
                  </a:cubicBezTo>
                  <a:lnTo>
                    <a:pt x="7202297" y="103505"/>
                  </a:lnTo>
                  <a:lnTo>
                    <a:pt x="7208647" y="103505"/>
                  </a:lnTo>
                  <a:lnTo>
                    <a:pt x="7208647" y="2579370"/>
                  </a:lnTo>
                  <a:lnTo>
                    <a:pt x="7202297" y="2579370"/>
                  </a:lnTo>
                  <a:lnTo>
                    <a:pt x="7208647" y="2579370"/>
                  </a:lnTo>
                  <a:cubicBezTo>
                    <a:pt x="7208647" y="2636520"/>
                    <a:pt x="7162165" y="2682875"/>
                    <a:pt x="7104888" y="2682875"/>
                  </a:cubicBezTo>
                  <a:lnTo>
                    <a:pt x="7104888" y="2676525"/>
                  </a:lnTo>
                  <a:lnTo>
                    <a:pt x="7104888" y="2682875"/>
                  </a:lnTo>
                  <a:lnTo>
                    <a:pt x="103759" y="2682875"/>
                  </a:lnTo>
                  <a:lnTo>
                    <a:pt x="103759" y="2676525"/>
                  </a:lnTo>
                  <a:lnTo>
                    <a:pt x="103759" y="2682875"/>
                  </a:lnTo>
                  <a:cubicBezTo>
                    <a:pt x="46482" y="2682875"/>
                    <a:pt x="0" y="2636520"/>
                    <a:pt x="0" y="2579370"/>
                  </a:cubicBezTo>
                  <a:lnTo>
                    <a:pt x="0" y="103505"/>
                  </a:lnTo>
                  <a:lnTo>
                    <a:pt x="6350" y="103505"/>
                  </a:lnTo>
                  <a:lnTo>
                    <a:pt x="0" y="103505"/>
                  </a:lnTo>
                  <a:moveTo>
                    <a:pt x="12700" y="103505"/>
                  </a:moveTo>
                  <a:lnTo>
                    <a:pt x="12700" y="2579370"/>
                  </a:lnTo>
                  <a:lnTo>
                    <a:pt x="6350" y="2579370"/>
                  </a:lnTo>
                  <a:lnTo>
                    <a:pt x="12700" y="2579370"/>
                  </a:lnTo>
                  <a:cubicBezTo>
                    <a:pt x="12700" y="2629535"/>
                    <a:pt x="53467" y="2670175"/>
                    <a:pt x="103759" y="2670175"/>
                  </a:cubicBezTo>
                  <a:lnTo>
                    <a:pt x="7104888" y="2670175"/>
                  </a:lnTo>
                  <a:cubicBezTo>
                    <a:pt x="7155180" y="2670175"/>
                    <a:pt x="7195947" y="2629535"/>
                    <a:pt x="7195947" y="2579370"/>
                  </a:cubicBezTo>
                  <a:lnTo>
                    <a:pt x="7195947" y="103505"/>
                  </a:lnTo>
                  <a:cubicBezTo>
                    <a:pt x="7195947" y="53340"/>
                    <a:pt x="7155180" y="12700"/>
                    <a:pt x="7104888" y="12700"/>
                  </a:cubicBezTo>
                  <a:lnTo>
                    <a:pt x="103759" y="12700"/>
                  </a:lnTo>
                  <a:lnTo>
                    <a:pt x="103759" y="6350"/>
                  </a:lnTo>
                  <a:lnTo>
                    <a:pt x="103759" y="12700"/>
                  </a:lnTo>
                  <a:cubicBezTo>
                    <a:pt x="53467" y="12700"/>
                    <a:pt x="12700" y="53340"/>
                    <a:pt x="12700" y="10350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413529" y="5711581"/>
            <a:ext cx="520151" cy="520151"/>
            <a:chOff x="0" y="0"/>
            <a:chExt cx="693534" cy="6935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3420" cy="693420"/>
            </a:xfrm>
            <a:custGeom>
              <a:avLst/>
              <a:gdLst/>
              <a:ahLst/>
              <a:cxnLst/>
              <a:rect r="r" b="b" t="t" l="l"/>
              <a:pathLst>
                <a:path h="693420" w="693420">
                  <a:moveTo>
                    <a:pt x="0" y="346710"/>
                  </a:moveTo>
                  <a:cubicBezTo>
                    <a:pt x="0" y="155194"/>
                    <a:pt x="155194" y="0"/>
                    <a:pt x="346710" y="0"/>
                  </a:cubicBezTo>
                  <a:cubicBezTo>
                    <a:pt x="538226" y="0"/>
                    <a:pt x="693420" y="155194"/>
                    <a:pt x="693420" y="346710"/>
                  </a:cubicBezTo>
                  <a:cubicBezTo>
                    <a:pt x="693420" y="538226"/>
                    <a:pt x="538226" y="693420"/>
                    <a:pt x="346710" y="693420"/>
                  </a:cubicBezTo>
                  <a:cubicBezTo>
                    <a:pt x="155194" y="693420"/>
                    <a:pt x="0" y="538226"/>
                    <a:pt x="0" y="34671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9556547" y="5854598"/>
            <a:ext cx="233953" cy="233953"/>
          </a:xfrm>
          <a:custGeom>
            <a:avLst/>
            <a:gdLst/>
            <a:ahLst/>
            <a:cxnLst/>
            <a:rect r="r" b="b" t="t" l="l"/>
            <a:pathLst>
              <a:path h="233953" w="233953">
                <a:moveTo>
                  <a:pt x="0" y="0"/>
                </a:moveTo>
                <a:lnTo>
                  <a:pt x="233953" y="0"/>
                </a:lnTo>
                <a:lnTo>
                  <a:pt x="233953" y="233953"/>
                </a:lnTo>
                <a:lnTo>
                  <a:pt x="0" y="233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998" t="0" r="-4002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413529" y="6395590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Frontend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3529" y="6736404"/>
            <a:ext cx="5031134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Responsive HTML/CSS/JavaScript ensures a seamless user experience across devices.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655514" y="7699924"/>
            <a:ext cx="5406476" cy="2012156"/>
            <a:chOff x="0" y="0"/>
            <a:chExt cx="7208634" cy="26828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7195947" cy="2670175"/>
            </a:xfrm>
            <a:custGeom>
              <a:avLst/>
              <a:gdLst/>
              <a:ahLst/>
              <a:cxnLst/>
              <a:rect r="r" b="b" t="t" l="l"/>
              <a:pathLst>
                <a:path h="2670175" w="7195947">
                  <a:moveTo>
                    <a:pt x="0" y="97155"/>
                  </a:moveTo>
                  <a:cubicBezTo>
                    <a:pt x="0" y="43434"/>
                    <a:pt x="43561" y="0"/>
                    <a:pt x="97409" y="0"/>
                  </a:cubicBezTo>
                  <a:lnTo>
                    <a:pt x="7098538" y="0"/>
                  </a:lnTo>
                  <a:cubicBezTo>
                    <a:pt x="7152386" y="0"/>
                    <a:pt x="7195947" y="43434"/>
                    <a:pt x="7195947" y="97155"/>
                  </a:cubicBezTo>
                  <a:lnTo>
                    <a:pt x="7195947" y="2573020"/>
                  </a:lnTo>
                  <a:cubicBezTo>
                    <a:pt x="7195947" y="2626614"/>
                    <a:pt x="7152386" y="2670175"/>
                    <a:pt x="7098538" y="2670175"/>
                  </a:cubicBezTo>
                  <a:lnTo>
                    <a:pt x="97409" y="2670175"/>
                  </a:lnTo>
                  <a:cubicBezTo>
                    <a:pt x="43561" y="2670175"/>
                    <a:pt x="0" y="2626741"/>
                    <a:pt x="0" y="2573020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208647" cy="2682875"/>
            </a:xfrm>
            <a:custGeom>
              <a:avLst/>
              <a:gdLst/>
              <a:ahLst/>
              <a:cxnLst/>
              <a:rect r="r" b="b" t="t" l="l"/>
              <a:pathLst>
                <a:path h="2682875" w="7208647">
                  <a:moveTo>
                    <a:pt x="0" y="103505"/>
                  </a:moveTo>
                  <a:cubicBezTo>
                    <a:pt x="0" y="46355"/>
                    <a:pt x="46482" y="0"/>
                    <a:pt x="103759" y="0"/>
                  </a:cubicBezTo>
                  <a:lnTo>
                    <a:pt x="7104888" y="0"/>
                  </a:lnTo>
                  <a:lnTo>
                    <a:pt x="7104888" y="6350"/>
                  </a:lnTo>
                  <a:lnTo>
                    <a:pt x="7104888" y="0"/>
                  </a:lnTo>
                  <a:cubicBezTo>
                    <a:pt x="7162165" y="0"/>
                    <a:pt x="7208647" y="46355"/>
                    <a:pt x="7208647" y="103505"/>
                  </a:cubicBezTo>
                  <a:lnTo>
                    <a:pt x="7202297" y="103505"/>
                  </a:lnTo>
                  <a:lnTo>
                    <a:pt x="7208647" y="103505"/>
                  </a:lnTo>
                  <a:lnTo>
                    <a:pt x="7208647" y="2579370"/>
                  </a:lnTo>
                  <a:lnTo>
                    <a:pt x="7202297" y="2579370"/>
                  </a:lnTo>
                  <a:lnTo>
                    <a:pt x="7208647" y="2579370"/>
                  </a:lnTo>
                  <a:cubicBezTo>
                    <a:pt x="7208647" y="2636520"/>
                    <a:pt x="7162165" y="2682875"/>
                    <a:pt x="7104888" y="2682875"/>
                  </a:cubicBezTo>
                  <a:lnTo>
                    <a:pt x="7104888" y="2676525"/>
                  </a:lnTo>
                  <a:lnTo>
                    <a:pt x="7104888" y="2682875"/>
                  </a:lnTo>
                  <a:lnTo>
                    <a:pt x="103759" y="2682875"/>
                  </a:lnTo>
                  <a:lnTo>
                    <a:pt x="103759" y="2676525"/>
                  </a:lnTo>
                  <a:lnTo>
                    <a:pt x="103759" y="2682875"/>
                  </a:lnTo>
                  <a:cubicBezTo>
                    <a:pt x="46482" y="2682875"/>
                    <a:pt x="0" y="2636520"/>
                    <a:pt x="0" y="2579370"/>
                  </a:cubicBezTo>
                  <a:lnTo>
                    <a:pt x="0" y="103505"/>
                  </a:lnTo>
                  <a:lnTo>
                    <a:pt x="6350" y="103505"/>
                  </a:lnTo>
                  <a:lnTo>
                    <a:pt x="0" y="103505"/>
                  </a:lnTo>
                  <a:moveTo>
                    <a:pt x="12700" y="103505"/>
                  </a:moveTo>
                  <a:lnTo>
                    <a:pt x="12700" y="2579370"/>
                  </a:lnTo>
                  <a:lnTo>
                    <a:pt x="6350" y="2579370"/>
                  </a:lnTo>
                  <a:lnTo>
                    <a:pt x="12700" y="2579370"/>
                  </a:lnTo>
                  <a:cubicBezTo>
                    <a:pt x="12700" y="2629535"/>
                    <a:pt x="53467" y="2670175"/>
                    <a:pt x="103759" y="2670175"/>
                  </a:cubicBezTo>
                  <a:lnTo>
                    <a:pt x="7104888" y="2670175"/>
                  </a:lnTo>
                  <a:cubicBezTo>
                    <a:pt x="7155180" y="2670175"/>
                    <a:pt x="7195947" y="2629535"/>
                    <a:pt x="7195947" y="2579370"/>
                  </a:cubicBezTo>
                  <a:lnTo>
                    <a:pt x="7195947" y="103505"/>
                  </a:lnTo>
                  <a:cubicBezTo>
                    <a:pt x="7195947" y="53340"/>
                    <a:pt x="7155180" y="12700"/>
                    <a:pt x="7104888" y="12700"/>
                  </a:cubicBezTo>
                  <a:lnTo>
                    <a:pt x="103759" y="12700"/>
                  </a:lnTo>
                  <a:lnTo>
                    <a:pt x="103759" y="6350"/>
                  </a:lnTo>
                  <a:lnTo>
                    <a:pt x="103759" y="12700"/>
                  </a:lnTo>
                  <a:cubicBezTo>
                    <a:pt x="53467" y="12700"/>
                    <a:pt x="12700" y="53340"/>
                    <a:pt x="12700" y="10350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3843185" y="7887595"/>
            <a:ext cx="520151" cy="520151"/>
            <a:chOff x="0" y="0"/>
            <a:chExt cx="693534" cy="69353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93420" cy="693420"/>
            </a:xfrm>
            <a:custGeom>
              <a:avLst/>
              <a:gdLst/>
              <a:ahLst/>
              <a:cxnLst/>
              <a:rect r="r" b="b" t="t" l="l"/>
              <a:pathLst>
                <a:path h="693420" w="693420">
                  <a:moveTo>
                    <a:pt x="0" y="346710"/>
                  </a:moveTo>
                  <a:cubicBezTo>
                    <a:pt x="0" y="155194"/>
                    <a:pt x="155194" y="0"/>
                    <a:pt x="346710" y="0"/>
                  </a:cubicBezTo>
                  <a:cubicBezTo>
                    <a:pt x="538226" y="0"/>
                    <a:pt x="693420" y="155194"/>
                    <a:pt x="693420" y="346710"/>
                  </a:cubicBezTo>
                  <a:cubicBezTo>
                    <a:pt x="693420" y="538226"/>
                    <a:pt x="538226" y="693420"/>
                    <a:pt x="346710" y="693420"/>
                  </a:cubicBezTo>
                  <a:cubicBezTo>
                    <a:pt x="155194" y="693420"/>
                    <a:pt x="0" y="538226"/>
                    <a:pt x="0" y="34671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3" id="43" descr="preencoded.png"/>
          <p:cNvSpPr/>
          <p:nvPr/>
        </p:nvSpPr>
        <p:spPr>
          <a:xfrm flipH="false" flipV="false" rot="0">
            <a:off x="3986212" y="8030613"/>
            <a:ext cx="233953" cy="233953"/>
          </a:xfrm>
          <a:custGeom>
            <a:avLst/>
            <a:gdLst/>
            <a:ahLst/>
            <a:cxnLst/>
            <a:rect r="r" b="b" t="t" l="l"/>
            <a:pathLst>
              <a:path h="233953" w="233953">
                <a:moveTo>
                  <a:pt x="0" y="0"/>
                </a:moveTo>
                <a:lnTo>
                  <a:pt x="233954" y="0"/>
                </a:lnTo>
                <a:lnTo>
                  <a:pt x="233954" y="233953"/>
                </a:lnTo>
                <a:lnTo>
                  <a:pt x="0" y="23395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8000" r="0" b="-800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3843185" y="8571605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Knowledge Base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843185" y="8912428"/>
            <a:ext cx="5031134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CSV-based system ensures easy maintainability and scalability.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225858" y="7699924"/>
            <a:ext cx="5406476" cy="2012156"/>
            <a:chOff x="0" y="0"/>
            <a:chExt cx="7208634" cy="268287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6350" y="6350"/>
              <a:ext cx="7195947" cy="2670175"/>
            </a:xfrm>
            <a:custGeom>
              <a:avLst/>
              <a:gdLst/>
              <a:ahLst/>
              <a:cxnLst/>
              <a:rect r="r" b="b" t="t" l="l"/>
              <a:pathLst>
                <a:path h="2670175" w="7195947">
                  <a:moveTo>
                    <a:pt x="0" y="97155"/>
                  </a:moveTo>
                  <a:cubicBezTo>
                    <a:pt x="0" y="43434"/>
                    <a:pt x="43561" y="0"/>
                    <a:pt x="97409" y="0"/>
                  </a:cubicBezTo>
                  <a:lnTo>
                    <a:pt x="7098538" y="0"/>
                  </a:lnTo>
                  <a:cubicBezTo>
                    <a:pt x="7152386" y="0"/>
                    <a:pt x="7195947" y="43434"/>
                    <a:pt x="7195947" y="97155"/>
                  </a:cubicBezTo>
                  <a:lnTo>
                    <a:pt x="7195947" y="2573020"/>
                  </a:lnTo>
                  <a:cubicBezTo>
                    <a:pt x="7195947" y="2626614"/>
                    <a:pt x="7152386" y="2670175"/>
                    <a:pt x="7098538" y="2670175"/>
                  </a:cubicBezTo>
                  <a:lnTo>
                    <a:pt x="97409" y="2670175"/>
                  </a:lnTo>
                  <a:cubicBezTo>
                    <a:pt x="43561" y="2670175"/>
                    <a:pt x="0" y="2626741"/>
                    <a:pt x="0" y="2573020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208647" cy="2682875"/>
            </a:xfrm>
            <a:custGeom>
              <a:avLst/>
              <a:gdLst/>
              <a:ahLst/>
              <a:cxnLst/>
              <a:rect r="r" b="b" t="t" l="l"/>
              <a:pathLst>
                <a:path h="2682875" w="7208647">
                  <a:moveTo>
                    <a:pt x="0" y="103505"/>
                  </a:moveTo>
                  <a:cubicBezTo>
                    <a:pt x="0" y="46355"/>
                    <a:pt x="46482" y="0"/>
                    <a:pt x="103759" y="0"/>
                  </a:cubicBezTo>
                  <a:lnTo>
                    <a:pt x="7104888" y="0"/>
                  </a:lnTo>
                  <a:lnTo>
                    <a:pt x="7104888" y="6350"/>
                  </a:lnTo>
                  <a:lnTo>
                    <a:pt x="7104888" y="0"/>
                  </a:lnTo>
                  <a:cubicBezTo>
                    <a:pt x="7162165" y="0"/>
                    <a:pt x="7208647" y="46355"/>
                    <a:pt x="7208647" y="103505"/>
                  </a:cubicBezTo>
                  <a:lnTo>
                    <a:pt x="7202297" y="103505"/>
                  </a:lnTo>
                  <a:lnTo>
                    <a:pt x="7208647" y="103505"/>
                  </a:lnTo>
                  <a:lnTo>
                    <a:pt x="7208647" y="2579370"/>
                  </a:lnTo>
                  <a:lnTo>
                    <a:pt x="7202297" y="2579370"/>
                  </a:lnTo>
                  <a:lnTo>
                    <a:pt x="7208647" y="2579370"/>
                  </a:lnTo>
                  <a:cubicBezTo>
                    <a:pt x="7208647" y="2636520"/>
                    <a:pt x="7162165" y="2682875"/>
                    <a:pt x="7104888" y="2682875"/>
                  </a:cubicBezTo>
                  <a:lnTo>
                    <a:pt x="7104888" y="2676525"/>
                  </a:lnTo>
                  <a:lnTo>
                    <a:pt x="7104888" y="2682875"/>
                  </a:lnTo>
                  <a:lnTo>
                    <a:pt x="103759" y="2682875"/>
                  </a:lnTo>
                  <a:lnTo>
                    <a:pt x="103759" y="2676525"/>
                  </a:lnTo>
                  <a:lnTo>
                    <a:pt x="103759" y="2682875"/>
                  </a:lnTo>
                  <a:cubicBezTo>
                    <a:pt x="46482" y="2682875"/>
                    <a:pt x="0" y="2636520"/>
                    <a:pt x="0" y="2579370"/>
                  </a:cubicBezTo>
                  <a:lnTo>
                    <a:pt x="0" y="103505"/>
                  </a:lnTo>
                  <a:lnTo>
                    <a:pt x="6350" y="103505"/>
                  </a:lnTo>
                  <a:lnTo>
                    <a:pt x="0" y="103505"/>
                  </a:lnTo>
                  <a:moveTo>
                    <a:pt x="12700" y="103505"/>
                  </a:moveTo>
                  <a:lnTo>
                    <a:pt x="12700" y="2579370"/>
                  </a:lnTo>
                  <a:lnTo>
                    <a:pt x="6350" y="2579370"/>
                  </a:lnTo>
                  <a:lnTo>
                    <a:pt x="12700" y="2579370"/>
                  </a:lnTo>
                  <a:cubicBezTo>
                    <a:pt x="12700" y="2629535"/>
                    <a:pt x="53467" y="2670175"/>
                    <a:pt x="103759" y="2670175"/>
                  </a:cubicBezTo>
                  <a:lnTo>
                    <a:pt x="7104888" y="2670175"/>
                  </a:lnTo>
                  <a:cubicBezTo>
                    <a:pt x="7155180" y="2670175"/>
                    <a:pt x="7195947" y="2629535"/>
                    <a:pt x="7195947" y="2579370"/>
                  </a:cubicBezTo>
                  <a:lnTo>
                    <a:pt x="7195947" y="103505"/>
                  </a:lnTo>
                  <a:cubicBezTo>
                    <a:pt x="7195947" y="53340"/>
                    <a:pt x="7155180" y="12700"/>
                    <a:pt x="7104888" y="12700"/>
                  </a:cubicBezTo>
                  <a:lnTo>
                    <a:pt x="103759" y="12700"/>
                  </a:lnTo>
                  <a:lnTo>
                    <a:pt x="103759" y="6350"/>
                  </a:lnTo>
                  <a:lnTo>
                    <a:pt x="103759" y="12700"/>
                  </a:lnTo>
                  <a:cubicBezTo>
                    <a:pt x="53467" y="12700"/>
                    <a:pt x="12700" y="53340"/>
                    <a:pt x="12700" y="10350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9413529" y="7887595"/>
            <a:ext cx="520151" cy="520151"/>
            <a:chOff x="0" y="0"/>
            <a:chExt cx="693534" cy="69353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93420" cy="693420"/>
            </a:xfrm>
            <a:custGeom>
              <a:avLst/>
              <a:gdLst/>
              <a:ahLst/>
              <a:cxnLst/>
              <a:rect r="r" b="b" t="t" l="l"/>
              <a:pathLst>
                <a:path h="693420" w="693420">
                  <a:moveTo>
                    <a:pt x="0" y="346710"/>
                  </a:moveTo>
                  <a:cubicBezTo>
                    <a:pt x="0" y="155194"/>
                    <a:pt x="155194" y="0"/>
                    <a:pt x="346710" y="0"/>
                  </a:cubicBezTo>
                  <a:cubicBezTo>
                    <a:pt x="538226" y="0"/>
                    <a:pt x="693420" y="155194"/>
                    <a:pt x="693420" y="346710"/>
                  </a:cubicBezTo>
                  <a:cubicBezTo>
                    <a:pt x="693420" y="538226"/>
                    <a:pt x="538226" y="693420"/>
                    <a:pt x="346710" y="693420"/>
                  </a:cubicBezTo>
                  <a:cubicBezTo>
                    <a:pt x="155194" y="693420"/>
                    <a:pt x="0" y="538226"/>
                    <a:pt x="0" y="34671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9556547" y="8030613"/>
            <a:ext cx="233953" cy="233953"/>
          </a:xfrm>
          <a:custGeom>
            <a:avLst/>
            <a:gdLst/>
            <a:ahLst/>
            <a:cxnLst/>
            <a:rect r="r" b="b" t="t" l="l"/>
            <a:pathLst>
              <a:path h="233953" w="233953">
                <a:moveTo>
                  <a:pt x="0" y="0"/>
                </a:moveTo>
                <a:lnTo>
                  <a:pt x="233953" y="0"/>
                </a:lnTo>
                <a:lnTo>
                  <a:pt x="233953" y="233953"/>
                </a:lnTo>
                <a:lnTo>
                  <a:pt x="0" y="2339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24000" t="0" r="-2400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413529" y="8571605"/>
            <a:ext cx="2275732" cy="29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Deployment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413529" y="8912428"/>
            <a:ext cx="5031134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Lightweight design minimizes infrastructure needs for cost-effective operation.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260352" y="539353"/>
            <a:ext cx="9767145" cy="103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Key Innovations: Enhancing User Experience and Reliability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60352" y="1929260"/>
            <a:ext cx="4695234" cy="83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Confidence-Based Thresholds for Answers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60352" y="3173616"/>
            <a:ext cx="4695234" cy="1213990"/>
            <a:chOff x="0" y="0"/>
            <a:chExt cx="6260313" cy="16186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60338" cy="1618615"/>
            </a:xfrm>
            <a:custGeom>
              <a:avLst/>
              <a:gdLst/>
              <a:ahLst/>
              <a:cxnLst/>
              <a:rect r="r" b="b" t="t" l="l"/>
              <a:pathLst>
                <a:path h="1618615" w="6260338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38418" y="0"/>
                  </a:lnTo>
                  <a:cubicBezTo>
                    <a:pt x="6205728" y="0"/>
                    <a:pt x="6260338" y="54610"/>
                    <a:pt x="6260338" y="121920"/>
                  </a:cubicBezTo>
                  <a:lnTo>
                    <a:pt x="6260338" y="1496695"/>
                  </a:lnTo>
                  <a:cubicBezTo>
                    <a:pt x="6260338" y="1564005"/>
                    <a:pt x="6205728" y="1618615"/>
                    <a:pt x="6138418" y="1618615"/>
                  </a:cubicBezTo>
                  <a:lnTo>
                    <a:pt x="121920" y="1618615"/>
                  </a:lnTo>
                  <a:cubicBezTo>
                    <a:pt x="54610" y="1618615"/>
                    <a:pt x="0" y="1564005"/>
                    <a:pt x="0" y="149669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260352" y="3154566"/>
            <a:ext cx="4695234" cy="76200"/>
            <a:chOff x="0" y="0"/>
            <a:chExt cx="6260313" cy="10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60338" cy="101600"/>
            </a:xfrm>
            <a:custGeom>
              <a:avLst/>
              <a:gdLst/>
              <a:ahLst/>
              <a:cxnLst/>
              <a:rect r="r" b="b" t="t" l="l"/>
              <a:pathLst>
                <a:path h="101600" w="6260338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6209538" y="0"/>
                  </a:lnTo>
                  <a:cubicBezTo>
                    <a:pt x="6237605" y="0"/>
                    <a:pt x="6260338" y="22733"/>
                    <a:pt x="6260338" y="50800"/>
                  </a:cubicBezTo>
                  <a:cubicBezTo>
                    <a:pt x="6260338" y="78867"/>
                    <a:pt x="6237605" y="101600"/>
                    <a:pt x="6209538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376397" y="2942034"/>
            <a:ext cx="463153" cy="463153"/>
            <a:chOff x="0" y="0"/>
            <a:chExt cx="617538" cy="6175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479171" y="0"/>
                    <a:pt x="617601" y="138303"/>
                    <a:pt x="617601" y="308737"/>
                  </a:cubicBezTo>
                  <a:cubicBezTo>
                    <a:pt x="617601" y="479171"/>
                    <a:pt x="479298" y="617601"/>
                    <a:pt x="308737" y="617601"/>
                  </a:cubicBezTo>
                  <a:cubicBezTo>
                    <a:pt x="138176" y="617601"/>
                    <a:pt x="0" y="479298"/>
                    <a:pt x="0" y="308737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6515252" y="2991145"/>
            <a:ext cx="185290" cy="2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33735" y="3549996"/>
            <a:ext cx="2298202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High Confidence (≥0.30)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33735" y="3910012"/>
            <a:ext cx="4348458" cy="30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Direct, reliable answers are provided with utmost certainty.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260352" y="4773511"/>
            <a:ext cx="4695234" cy="1461049"/>
            <a:chOff x="0" y="0"/>
            <a:chExt cx="6260313" cy="19480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60338" cy="1948053"/>
            </a:xfrm>
            <a:custGeom>
              <a:avLst/>
              <a:gdLst/>
              <a:ahLst/>
              <a:cxnLst/>
              <a:rect r="r" b="b" t="t" l="l"/>
              <a:pathLst>
                <a:path h="1948053" w="6260338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38418" y="0"/>
                  </a:lnTo>
                  <a:cubicBezTo>
                    <a:pt x="6205728" y="0"/>
                    <a:pt x="6260338" y="54610"/>
                    <a:pt x="6260338" y="121920"/>
                  </a:cubicBezTo>
                  <a:lnTo>
                    <a:pt x="6260338" y="1826133"/>
                  </a:lnTo>
                  <a:cubicBezTo>
                    <a:pt x="6260338" y="1893443"/>
                    <a:pt x="6205728" y="1948053"/>
                    <a:pt x="6138418" y="1948053"/>
                  </a:cubicBezTo>
                  <a:lnTo>
                    <a:pt x="121920" y="1948053"/>
                  </a:lnTo>
                  <a:cubicBezTo>
                    <a:pt x="54610" y="1948053"/>
                    <a:pt x="0" y="1893443"/>
                    <a:pt x="0" y="182613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260352" y="4754461"/>
            <a:ext cx="4695234" cy="76200"/>
            <a:chOff x="0" y="0"/>
            <a:chExt cx="6260313" cy="101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60338" cy="101600"/>
            </a:xfrm>
            <a:custGeom>
              <a:avLst/>
              <a:gdLst/>
              <a:ahLst/>
              <a:cxnLst/>
              <a:rect r="r" b="b" t="t" l="l"/>
              <a:pathLst>
                <a:path h="101600" w="6260338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6209538" y="0"/>
                  </a:lnTo>
                  <a:cubicBezTo>
                    <a:pt x="6237605" y="0"/>
                    <a:pt x="6260338" y="22733"/>
                    <a:pt x="6260338" y="50800"/>
                  </a:cubicBezTo>
                  <a:cubicBezTo>
                    <a:pt x="6260338" y="78867"/>
                    <a:pt x="6237605" y="101600"/>
                    <a:pt x="6209538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376397" y="4541939"/>
            <a:ext cx="463153" cy="463153"/>
            <a:chOff x="0" y="0"/>
            <a:chExt cx="617538" cy="6175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479171" y="0"/>
                    <a:pt x="617601" y="138303"/>
                    <a:pt x="617601" y="308737"/>
                  </a:cubicBezTo>
                  <a:cubicBezTo>
                    <a:pt x="617601" y="479171"/>
                    <a:pt x="479298" y="617601"/>
                    <a:pt x="308737" y="617601"/>
                  </a:cubicBezTo>
                  <a:cubicBezTo>
                    <a:pt x="138176" y="617601"/>
                    <a:pt x="0" y="479298"/>
                    <a:pt x="0" y="308737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6515252" y="4591050"/>
            <a:ext cx="185290" cy="2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33735" y="5149901"/>
            <a:ext cx="2991145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Medium Confidence (0.10-0.30)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33735" y="5509917"/>
            <a:ext cx="434845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Suggestions are offered, paired with a clear fallback to human support.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260352" y="6620466"/>
            <a:ext cx="4695234" cy="1461049"/>
            <a:chOff x="0" y="0"/>
            <a:chExt cx="6260313" cy="19480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60338" cy="1948053"/>
            </a:xfrm>
            <a:custGeom>
              <a:avLst/>
              <a:gdLst/>
              <a:ahLst/>
              <a:cxnLst/>
              <a:rect r="r" b="b" t="t" l="l"/>
              <a:pathLst>
                <a:path h="1948053" w="6260338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38418" y="0"/>
                  </a:lnTo>
                  <a:cubicBezTo>
                    <a:pt x="6205728" y="0"/>
                    <a:pt x="6260338" y="54610"/>
                    <a:pt x="6260338" y="121920"/>
                  </a:cubicBezTo>
                  <a:lnTo>
                    <a:pt x="6260338" y="1826133"/>
                  </a:lnTo>
                  <a:cubicBezTo>
                    <a:pt x="6260338" y="1893443"/>
                    <a:pt x="6205728" y="1948053"/>
                    <a:pt x="6138418" y="1948053"/>
                  </a:cubicBezTo>
                  <a:lnTo>
                    <a:pt x="121920" y="1948053"/>
                  </a:lnTo>
                  <a:cubicBezTo>
                    <a:pt x="54610" y="1948053"/>
                    <a:pt x="0" y="1893443"/>
                    <a:pt x="0" y="182613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260352" y="6601416"/>
            <a:ext cx="4695234" cy="76200"/>
            <a:chOff x="0" y="0"/>
            <a:chExt cx="6260313" cy="101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60338" cy="101600"/>
            </a:xfrm>
            <a:custGeom>
              <a:avLst/>
              <a:gdLst/>
              <a:ahLst/>
              <a:cxnLst/>
              <a:rect r="r" b="b" t="t" l="l"/>
              <a:pathLst>
                <a:path h="101600" w="6260338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6209538" y="0"/>
                  </a:lnTo>
                  <a:cubicBezTo>
                    <a:pt x="6237605" y="0"/>
                    <a:pt x="6260338" y="22733"/>
                    <a:pt x="6260338" y="50800"/>
                  </a:cubicBezTo>
                  <a:cubicBezTo>
                    <a:pt x="6260338" y="78867"/>
                    <a:pt x="6237605" y="101600"/>
                    <a:pt x="6209538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6376397" y="6388894"/>
            <a:ext cx="463153" cy="463153"/>
            <a:chOff x="0" y="0"/>
            <a:chExt cx="617538" cy="6175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479171" y="0"/>
                    <a:pt x="617601" y="138303"/>
                    <a:pt x="617601" y="308737"/>
                  </a:cubicBezTo>
                  <a:cubicBezTo>
                    <a:pt x="617601" y="479171"/>
                    <a:pt x="479298" y="617601"/>
                    <a:pt x="308737" y="617601"/>
                  </a:cubicBezTo>
                  <a:cubicBezTo>
                    <a:pt x="138176" y="617601"/>
                    <a:pt x="0" y="479298"/>
                    <a:pt x="0" y="308737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6515252" y="6438005"/>
            <a:ext cx="185290" cy="2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33735" y="6996855"/>
            <a:ext cx="2191941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Low Confidence (&lt;0.10)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33735" y="7356872"/>
            <a:ext cx="434845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Queries are automatically escalated to human support for personalized assistance.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41644" y="1929260"/>
            <a:ext cx="4695234" cy="83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Smart Features for Intelligent Interaction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332119" y="2932509"/>
            <a:ext cx="4714284" cy="1267568"/>
            <a:chOff x="0" y="0"/>
            <a:chExt cx="6285713" cy="169009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2700" y="12700"/>
              <a:ext cx="6260338" cy="1664716"/>
            </a:xfrm>
            <a:custGeom>
              <a:avLst/>
              <a:gdLst/>
              <a:ahLst/>
              <a:cxnLst/>
              <a:rect r="r" b="b" t="t" l="l"/>
              <a:pathLst>
                <a:path h="1664716" w="6260338">
                  <a:moveTo>
                    <a:pt x="0" y="121920"/>
                  </a:moveTo>
                  <a:cubicBezTo>
                    <a:pt x="0" y="54610"/>
                    <a:pt x="55245" y="0"/>
                    <a:pt x="123317" y="0"/>
                  </a:cubicBezTo>
                  <a:lnTo>
                    <a:pt x="6137021" y="0"/>
                  </a:lnTo>
                  <a:cubicBezTo>
                    <a:pt x="6205093" y="0"/>
                    <a:pt x="6260338" y="54610"/>
                    <a:pt x="6260338" y="121920"/>
                  </a:cubicBezTo>
                  <a:lnTo>
                    <a:pt x="6260338" y="1542796"/>
                  </a:lnTo>
                  <a:cubicBezTo>
                    <a:pt x="6260338" y="1610106"/>
                    <a:pt x="6205093" y="1664716"/>
                    <a:pt x="6137021" y="1664716"/>
                  </a:cubicBezTo>
                  <a:lnTo>
                    <a:pt x="123317" y="1664716"/>
                  </a:lnTo>
                  <a:cubicBezTo>
                    <a:pt x="55245" y="1664716"/>
                    <a:pt x="0" y="1610106"/>
                    <a:pt x="0" y="154279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285738" cy="1690116"/>
            </a:xfrm>
            <a:custGeom>
              <a:avLst/>
              <a:gdLst/>
              <a:ahLst/>
              <a:cxnLst/>
              <a:rect r="r" b="b" t="t" l="l"/>
              <a:pathLst>
                <a:path h="1690116" w="6285738">
                  <a:moveTo>
                    <a:pt x="0" y="134620"/>
                  </a:moveTo>
                  <a:cubicBezTo>
                    <a:pt x="0" y="60198"/>
                    <a:pt x="60960" y="0"/>
                    <a:pt x="136017" y="0"/>
                  </a:cubicBezTo>
                  <a:lnTo>
                    <a:pt x="6149721" y="0"/>
                  </a:lnTo>
                  <a:lnTo>
                    <a:pt x="6149721" y="12700"/>
                  </a:lnTo>
                  <a:lnTo>
                    <a:pt x="6149721" y="0"/>
                  </a:lnTo>
                  <a:cubicBezTo>
                    <a:pt x="6224651" y="0"/>
                    <a:pt x="6285738" y="60198"/>
                    <a:pt x="6285738" y="134620"/>
                  </a:cubicBezTo>
                  <a:lnTo>
                    <a:pt x="6273038" y="134620"/>
                  </a:lnTo>
                  <a:lnTo>
                    <a:pt x="6285738" y="134620"/>
                  </a:lnTo>
                  <a:lnTo>
                    <a:pt x="6285738" y="1555496"/>
                  </a:lnTo>
                  <a:lnTo>
                    <a:pt x="6273038" y="1555496"/>
                  </a:lnTo>
                  <a:lnTo>
                    <a:pt x="6285738" y="1555496"/>
                  </a:lnTo>
                  <a:cubicBezTo>
                    <a:pt x="6285738" y="1629918"/>
                    <a:pt x="6224778" y="1690116"/>
                    <a:pt x="6149721" y="1690116"/>
                  </a:cubicBezTo>
                  <a:lnTo>
                    <a:pt x="6149721" y="1677416"/>
                  </a:lnTo>
                  <a:lnTo>
                    <a:pt x="6149721" y="1690116"/>
                  </a:lnTo>
                  <a:lnTo>
                    <a:pt x="136017" y="1690116"/>
                  </a:lnTo>
                  <a:lnTo>
                    <a:pt x="136017" y="1677416"/>
                  </a:lnTo>
                  <a:lnTo>
                    <a:pt x="136017" y="1690116"/>
                  </a:lnTo>
                  <a:cubicBezTo>
                    <a:pt x="60960" y="1690116"/>
                    <a:pt x="0" y="1629918"/>
                    <a:pt x="0" y="155549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55496"/>
                  </a:lnTo>
                  <a:lnTo>
                    <a:pt x="12700" y="1555496"/>
                  </a:lnTo>
                  <a:lnTo>
                    <a:pt x="25400" y="1555496"/>
                  </a:lnTo>
                  <a:cubicBezTo>
                    <a:pt x="25400" y="1615694"/>
                    <a:pt x="74803" y="1664716"/>
                    <a:pt x="136017" y="1664716"/>
                  </a:cubicBezTo>
                  <a:lnTo>
                    <a:pt x="6149721" y="1664716"/>
                  </a:lnTo>
                  <a:cubicBezTo>
                    <a:pt x="6210935" y="1664716"/>
                    <a:pt x="6260338" y="1615694"/>
                    <a:pt x="6260338" y="1555496"/>
                  </a:cubicBezTo>
                  <a:lnTo>
                    <a:pt x="6260338" y="134620"/>
                  </a:lnTo>
                  <a:cubicBezTo>
                    <a:pt x="6260338" y="74422"/>
                    <a:pt x="6210935" y="25400"/>
                    <a:pt x="6149721" y="25400"/>
                  </a:cubicBezTo>
                  <a:lnTo>
                    <a:pt x="136017" y="25400"/>
                  </a:lnTo>
                  <a:lnTo>
                    <a:pt x="136017" y="12700"/>
                  </a:lnTo>
                  <a:lnTo>
                    <a:pt x="136017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9322594" y="2942034"/>
            <a:ext cx="76200" cy="1248518"/>
            <a:chOff x="0" y="0"/>
            <a:chExt cx="101600" cy="166469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1600" cy="1664716"/>
            </a:xfrm>
            <a:custGeom>
              <a:avLst/>
              <a:gdLst/>
              <a:ahLst/>
              <a:cxnLst/>
              <a:rect r="r" b="b" t="t" l="l"/>
              <a:pathLst>
                <a:path h="166471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613916"/>
                  </a:lnTo>
                  <a:cubicBezTo>
                    <a:pt x="101600" y="1641983"/>
                    <a:pt x="78867" y="1664716"/>
                    <a:pt x="50800" y="1664716"/>
                  </a:cubicBezTo>
                  <a:cubicBezTo>
                    <a:pt x="22733" y="1664716"/>
                    <a:pt x="0" y="1641983"/>
                    <a:pt x="0" y="1613916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9572177" y="3105893"/>
            <a:ext cx="2653751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"Did you mean?" Suggestions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72177" y="3465909"/>
            <a:ext cx="429130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Guides users to similar, relevant queries, improving discoverability.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332119" y="4335361"/>
            <a:ext cx="4714284" cy="1267568"/>
            <a:chOff x="0" y="0"/>
            <a:chExt cx="6285713" cy="16900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2700" y="12700"/>
              <a:ext cx="6260338" cy="1664716"/>
            </a:xfrm>
            <a:custGeom>
              <a:avLst/>
              <a:gdLst/>
              <a:ahLst/>
              <a:cxnLst/>
              <a:rect r="r" b="b" t="t" l="l"/>
              <a:pathLst>
                <a:path h="1664716" w="6260338">
                  <a:moveTo>
                    <a:pt x="0" y="121920"/>
                  </a:moveTo>
                  <a:cubicBezTo>
                    <a:pt x="0" y="54610"/>
                    <a:pt x="55245" y="0"/>
                    <a:pt x="123317" y="0"/>
                  </a:cubicBezTo>
                  <a:lnTo>
                    <a:pt x="6137021" y="0"/>
                  </a:lnTo>
                  <a:cubicBezTo>
                    <a:pt x="6205093" y="0"/>
                    <a:pt x="6260338" y="54610"/>
                    <a:pt x="6260338" y="121920"/>
                  </a:cubicBezTo>
                  <a:lnTo>
                    <a:pt x="6260338" y="1542796"/>
                  </a:lnTo>
                  <a:cubicBezTo>
                    <a:pt x="6260338" y="1610106"/>
                    <a:pt x="6205093" y="1664716"/>
                    <a:pt x="6137021" y="1664716"/>
                  </a:cubicBezTo>
                  <a:lnTo>
                    <a:pt x="123317" y="1664716"/>
                  </a:lnTo>
                  <a:cubicBezTo>
                    <a:pt x="55245" y="1664716"/>
                    <a:pt x="0" y="1610106"/>
                    <a:pt x="0" y="154279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285738" cy="1690116"/>
            </a:xfrm>
            <a:custGeom>
              <a:avLst/>
              <a:gdLst/>
              <a:ahLst/>
              <a:cxnLst/>
              <a:rect r="r" b="b" t="t" l="l"/>
              <a:pathLst>
                <a:path h="1690116" w="6285738">
                  <a:moveTo>
                    <a:pt x="0" y="134620"/>
                  </a:moveTo>
                  <a:cubicBezTo>
                    <a:pt x="0" y="60198"/>
                    <a:pt x="60960" y="0"/>
                    <a:pt x="136017" y="0"/>
                  </a:cubicBezTo>
                  <a:lnTo>
                    <a:pt x="6149721" y="0"/>
                  </a:lnTo>
                  <a:lnTo>
                    <a:pt x="6149721" y="12700"/>
                  </a:lnTo>
                  <a:lnTo>
                    <a:pt x="6149721" y="0"/>
                  </a:lnTo>
                  <a:cubicBezTo>
                    <a:pt x="6224651" y="0"/>
                    <a:pt x="6285738" y="60198"/>
                    <a:pt x="6285738" y="134620"/>
                  </a:cubicBezTo>
                  <a:lnTo>
                    <a:pt x="6273038" y="134620"/>
                  </a:lnTo>
                  <a:lnTo>
                    <a:pt x="6285738" y="134620"/>
                  </a:lnTo>
                  <a:lnTo>
                    <a:pt x="6285738" y="1555496"/>
                  </a:lnTo>
                  <a:lnTo>
                    <a:pt x="6273038" y="1555496"/>
                  </a:lnTo>
                  <a:lnTo>
                    <a:pt x="6285738" y="1555496"/>
                  </a:lnTo>
                  <a:cubicBezTo>
                    <a:pt x="6285738" y="1629918"/>
                    <a:pt x="6224778" y="1690116"/>
                    <a:pt x="6149721" y="1690116"/>
                  </a:cubicBezTo>
                  <a:lnTo>
                    <a:pt x="6149721" y="1677416"/>
                  </a:lnTo>
                  <a:lnTo>
                    <a:pt x="6149721" y="1690116"/>
                  </a:lnTo>
                  <a:lnTo>
                    <a:pt x="136017" y="1690116"/>
                  </a:lnTo>
                  <a:lnTo>
                    <a:pt x="136017" y="1677416"/>
                  </a:lnTo>
                  <a:lnTo>
                    <a:pt x="136017" y="1690116"/>
                  </a:lnTo>
                  <a:cubicBezTo>
                    <a:pt x="60960" y="1690116"/>
                    <a:pt x="0" y="1629918"/>
                    <a:pt x="0" y="155549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55496"/>
                  </a:lnTo>
                  <a:lnTo>
                    <a:pt x="12700" y="1555496"/>
                  </a:lnTo>
                  <a:lnTo>
                    <a:pt x="25400" y="1555496"/>
                  </a:lnTo>
                  <a:cubicBezTo>
                    <a:pt x="25400" y="1615694"/>
                    <a:pt x="74803" y="1664716"/>
                    <a:pt x="136017" y="1664716"/>
                  </a:cubicBezTo>
                  <a:lnTo>
                    <a:pt x="6149721" y="1664716"/>
                  </a:lnTo>
                  <a:cubicBezTo>
                    <a:pt x="6210935" y="1664716"/>
                    <a:pt x="6260338" y="1615694"/>
                    <a:pt x="6260338" y="1555496"/>
                  </a:cubicBezTo>
                  <a:lnTo>
                    <a:pt x="6260338" y="134620"/>
                  </a:lnTo>
                  <a:cubicBezTo>
                    <a:pt x="6260338" y="74422"/>
                    <a:pt x="6210935" y="25400"/>
                    <a:pt x="6149721" y="25400"/>
                  </a:cubicBezTo>
                  <a:lnTo>
                    <a:pt x="136017" y="25400"/>
                  </a:lnTo>
                  <a:lnTo>
                    <a:pt x="136017" y="12700"/>
                  </a:lnTo>
                  <a:lnTo>
                    <a:pt x="136017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322594" y="4344886"/>
            <a:ext cx="76200" cy="1248518"/>
            <a:chOff x="0" y="0"/>
            <a:chExt cx="101600" cy="166469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1600" cy="1664716"/>
            </a:xfrm>
            <a:custGeom>
              <a:avLst/>
              <a:gdLst/>
              <a:ahLst/>
              <a:cxnLst/>
              <a:rect r="r" b="b" t="t" l="l"/>
              <a:pathLst>
                <a:path h="166471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613916"/>
                  </a:lnTo>
                  <a:cubicBezTo>
                    <a:pt x="101600" y="1641983"/>
                    <a:pt x="78867" y="1664716"/>
                    <a:pt x="50800" y="1664716"/>
                  </a:cubicBezTo>
                  <a:cubicBezTo>
                    <a:pt x="22733" y="1664716"/>
                    <a:pt x="0" y="1641983"/>
                    <a:pt x="0" y="1613916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7" id="47"/>
          <p:cNvSpPr txBox="true"/>
          <p:nvPr/>
        </p:nvSpPr>
        <p:spPr>
          <a:xfrm rot="0">
            <a:off x="9572177" y="4508744"/>
            <a:ext cx="2026739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Learning Mode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72177" y="4868761"/>
            <a:ext cx="429130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Enables continuous improvement by adapting to new information.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332119" y="5738222"/>
            <a:ext cx="4714284" cy="1020518"/>
            <a:chOff x="0" y="0"/>
            <a:chExt cx="6285713" cy="13606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2700" y="12700"/>
              <a:ext cx="6260211" cy="1335278"/>
            </a:xfrm>
            <a:custGeom>
              <a:avLst/>
              <a:gdLst/>
              <a:ahLst/>
              <a:cxnLst/>
              <a:rect r="r" b="b" t="t" l="l"/>
              <a:pathLst>
                <a:path h="1335278" w="6260211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6136513" y="0"/>
                  </a:lnTo>
                  <a:cubicBezTo>
                    <a:pt x="6204839" y="0"/>
                    <a:pt x="6260211" y="54610"/>
                    <a:pt x="6260211" y="121920"/>
                  </a:cubicBezTo>
                  <a:lnTo>
                    <a:pt x="6260211" y="1213358"/>
                  </a:lnTo>
                  <a:cubicBezTo>
                    <a:pt x="6260211" y="1280668"/>
                    <a:pt x="6204839" y="1335278"/>
                    <a:pt x="6136513" y="1335278"/>
                  </a:cubicBezTo>
                  <a:lnTo>
                    <a:pt x="123698" y="1335278"/>
                  </a:lnTo>
                  <a:cubicBezTo>
                    <a:pt x="55372" y="1335278"/>
                    <a:pt x="0" y="1280668"/>
                    <a:pt x="0" y="121335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285611" cy="1360678"/>
            </a:xfrm>
            <a:custGeom>
              <a:avLst/>
              <a:gdLst/>
              <a:ahLst/>
              <a:cxnLst/>
              <a:rect r="r" b="b" t="t" l="l"/>
              <a:pathLst>
                <a:path h="1360678" w="6285611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6149213" y="0"/>
                  </a:lnTo>
                  <a:lnTo>
                    <a:pt x="6149213" y="12700"/>
                  </a:lnTo>
                  <a:lnTo>
                    <a:pt x="6149213" y="0"/>
                  </a:lnTo>
                  <a:cubicBezTo>
                    <a:pt x="6224397" y="0"/>
                    <a:pt x="6285611" y="60071"/>
                    <a:pt x="6285611" y="134620"/>
                  </a:cubicBezTo>
                  <a:lnTo>
                    <a:pt x="6272911" y="134620"/>
                  </a:lnTo>
                  <a:lnTo>
                    <a:pt x="6285611" y="134620"/>
                  </a:lnTo>
                  <a:lnTo>
                    <a:pt x="6285611" y="1226058"/>
                  </a:lnTo>
                  <a:lnTo>
                    <a:pt x="6272911" y="1226058"/>
                  </a:lnTo>
                  <a:lnTo>
                    <a:pt x="6285611" y="1226058"/>
                  </a:lnTo>
                  <a:cubicBezTo>
                    <a:pt x="6285611" y="1300607"/>
                    <a:pt x="6224397" y="1360678"/>
                    <a:pt x="6149213" y="1360678"/>
                  </a:cubicBezTo>
                  <a:lnTo>
                    <a:pt x="6149213" y="1347978"/>
                  </a:lnTo>
                  <a:lnTo>
                    <a:pt x="6149213" y="1360678"/>
                  </a:lnTo>
                  <a:lnTo>
                    <a:pt x="136398" y="1360678"/>
                  </a:lnTo>
                  <a:lnTo>
                    <a:pt x="136398" y="1347978"/>
                  </a:lnTo>
                  <a:lnTo>
                    <a:pt x="136398" y="1360678"/>
                  </a:lnTo>
                  <a:cubicBezTo>
                    <a:pt x="61214" y="1360678"/>
                    <a:pt x="0" y="1300607"/>
                    <a:pt x="0" y="122605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226058"/>
                  </a:lnTo>
                  <a:lnTo>
                    <a:pt x="12700" y="1226058"/>
                  </a:lnTo>
                  <a:lnTo>
                    <a:pt x="25400" y="1226058"/>
                  </a:lnTo>
                  <a:cubicBezTo>
                    <a:pt x="25400" y="1286256"/>
                    <a:pt x="74930" y="1335278"/>
                    <a:pt x="136398" y="1335278"/>
                  </a:cubicBezTo>
                  <a:lnTo>
                    <a:pt x="6149213" y="1335278"/>
                  </a:lnTo>
                  <a:cubicBezTo>
                    <a:pt x="6210681" y="1335278"/>
                    <a:pt x="6260211" y="1286256"/>
                    <a:pt x="6260211" y="1226058"/>
                  </a:cubicBezTo>
                  <a:lnTo>
                    <a:pt x="6260211" y="134620"/>
                  </a:lnTo>
                  <a:cubicBezTo>
                    <a:pt x="6260211" y="74422"/>
                    <a:pt x="6210681" y="25400"/>
                    <a:pt x="6149213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9322594" y="5747747"/>
            <a:ext cx="76200" cy="1001468"/>
            <a:chOff x="0" y="0"/>
            <a:chExt cx="101600" cy="133529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1600" cy="1335278"/>
            </a:xfrm>
            <a:custGeom>
              <a:avLst/>
              <a:gdLst/>
              <a:ahLst/>
              <a:cxnLst/>
              <a:rect r="r" b="b" t="t" l="l"/>
              <a:pathLst>
                <a:path h="1335278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284478"/>
                  </a:lnTo>
                  <a:cubicBezTo>
                    <a:pt x="101600" y="1312545"/>
                    <a:pt x="78867" y="1335278"/>
                    <a:pt x="50800" y="1335278"/>
                  </a:cubicBezTo>
                  <a:cubicBezTo>
                    <a:pt x="22733" y="1335278"/>
                    <a:pt x="0" y="1312545"/>
                    <a:pt x="0" y="1284478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4" id="54"/>
          <p:cNvSpPr txBox="true"/>
          <p:nvPr/>
        </p:nvSpPr>
        <p:spPr>
          <a:xfrm rot="0">
            <a:off x="9572177" y="5911606"/>
            <a:ext cx="3298927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Real-time Confidence Visualization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572177" y="6271622"/>
            <a:ext cx="4291308" cy="30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Users see the chatbot's certainty level for each response.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332119" y="6894014"/>
            <a:ext cx="4714284" cy="1267568"/>
            <a:chOff x="0" y="0"/>
            <a:chExt cx="6285713" cy="169009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12700" y="12700"/>
              <a:ext cx="6260338" cy="1664716"/>
            </a:xfrm>
            <a:custGeom>
              <a:avLst/>
              <a:gdLst/>
              <a:ahLst/>
              <a:cxnLst/>
              <a:rect r="r" b="b" t="t" l="l"/>
              <a:pathLst>
                <a:path h="1664716" w="6260338">
                  <a:moveTo>
                    <a:pt x="0" y="121920"/>
                  </a:moveTo>
                  <a:cubicBezTo>
                    <a:pt x="0" y="54610"/>
                    <a:pt x="55245" y="0"/>
                    <a:pt x="123317" y="0"/>
                  </a:cubicBezTo>
                  <a:lnTo>
                    <a:pt x="6137021" y="0"/>
                  </a:lnTo>
                  <a:cubicBezTo>
                    <a:pt x="6205093" y="0"/>
                    <a:pt x="6260338" y="54610"/>
                    <a:pt x="6260338" y="121920"/>
                  </a:cubicBezTo>
                  <a:lnTo>
                    <a:pt x="6260338" y="1542796"/>
                  </a:lnTo>
                  <a:cubicBezTo>
                    <a:pt x="6260338" y="1610106"/>
                    <a:pt x="6205093" y="1664716"/>
                    <a:pt x="6137021" y="1664716"/>
                  </a:cubicBezTo>
                  <a:lnTo>
                    <a:pt x="123317" y="1664716"/>
                  </a:lnTo>
                  <a:cubicBezTo>
                    <a:pt x="55245" y="1664716"/>
                    <a:pt x="0" y="1610106"/>
                    <a:pt x="0" y="154279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285738" cy="1690116"/>
            </a:xfrm>
            <a:custGeom>
              <a:avLst/>
              <a:gdLst/>
              <a:ahLst/>
              <a:cxnLst/>
              <a:rect r="r" b="b" t="t" l="l"/>
              <a:pathLst>
                <a:path h="1690116" w="6285738">
                  <a:moveTo>
                    <a:pt x="0" y="134620"/>
                  </a:moveTo>
                  <a:cubicBezTo>
                    <a:pt x="0" y="60198"/>
                    <a:pt x="60960" y="0"/>
                    <a:pt x="136017" y="0"/>
                  </a:cubicBezTo>
                  <a:lnTo>
                    <a:pt x="6149721" y="0"/>
                  </a:lnTo>
                  <a:lnTo>
                    <a:pt x="6149721" y="12700"/>
                  </a:lnTo>
                  <a:lnTo>
                    <a:pt x="6149721" y="0"/>
                  </a:lnTo>
                  <a:cubicBezTo>
                    <a:pt x="6224651" y="0"/>
                    <a:pt x="6285738" y="60198"/>
                    <a:pt x="6285738" y="134620"/>
                  </a:cubicBezTo>
                  <a:lnTo>
                    <a:pt x="6273038" y="134620"/>
                  </a:lnTo>
                  <a:lnTo>
                    <a:pt x="6285738" y="134620"/>
                  </a:lnTo>
                  <a:lnTo>
                    <a:pt x="6285738" y="1555496"/>
                  </a:lnTo>
                  <a:lnTo>
                    <a:pt x="6273038" y="1555496"/>
                  </a:lnTo>
                  <a:lnTo>
                    <a:pt x="6285738" y="1555496"/>
                  </a:lnTo>
                  <a:cubicBezTo>
                    <a:pt x="6285738" y="1629918"/>
                    <a:pt x="6224778" y="1690116"/>
                    <a:pt x="6149721" y="1690116"/>
                  </a:cubicBezTo>
                  <a:lnTo>
                    <a:pt x="6149721" y="1677416"/>
                  </a:lnTo>
                  <a:lnTo>
                    <a:pt x="6149721" y="1690116"/>
                  </a:lnTo>
                  <a:lnTo>
                    <a:pt x="136017" y="1690116"/>
                  </a:lnTo>
                  <a:lnTo>
                    <a:pt x="136017" y="1677416"/>
                  </a:lnTo>
                  <a:lnTo>
                    <a:pt x="136017" y="1690116"/>
                  </a:lnTo>
                  <a:cubicBezTo>
                    <a:pt x="60960" y="1690116"/>
                    <a:pt x="0" y="1629918"/>
                    <a:pt x="0" y="155549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55496"/>
                  </a:lnTo>
                  <a:lnTo>
                    <a:pt x="12700" y="1555496"/>
                  </a:lnTo>
                  <a:lnTo>
                    <a:pt x="25400" y="1555496"/>
                  </a:lnTo>
                  <a:cubicBezTo>
                    <a:pt x="25400" y="1615694"/>
                    <a:pt x="74803" y="1664716"/>
                    <a:pt x="136017" y="1664716"/>
                  </a:cubicBezTo>
                  <a:lnTo>
                    <a:pt x="6149721" y="1664716"/>
                  </a:lnTo>
                  <a:cubicBezTo>
                    <a:pt x="6210935" y="1664716"/>
                    <a:pt x="6260338" y="1615694"/>
                    <a:pt x="6260338" y="1555496"/>
                  </a:cubicBezTo>
                  <a:lnTo>
                    <a:pt x="6260338" y="134620"/>
                  </a:lnTo>
                  <a:cubicBezTo>
                    <a:pt x="6260338" y="74422"/>
                    <a:pt x="6210935" y="25400"/>
                    <a:pt x="6149721" y="25400"/>
                  </a:cubicBezTo>
                  <a:lnTo>
                    <a:pt x="136017" y="25400"/>
                  </a:lnTo>
                  <a:lnTo>
                    <a:pt x="136017" y="12700"/>
                  </a:lnTo>
                  <a:lnTo>
                    <a:pt x="136017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9322594" y="6903539"/>
            <a:ext cx="76200" cy="1248518"/>
            <a:chOff x="0" y="0"/>
            <a:chExt cx="101600" cy="166469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01600" cy="1664716"/>
            </a:xfrm>
            <a:custGeom>
              <a:avLst/>
              <a:gdLst/>
              <a:ahLst/>
              <a:cxnLst/>
              <a:rect r="r" b="b" t="t" l="l"/>
              <a:pathLst>
                <a:path h="166471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613916"/>
                  </a:lnTo>
                  <a:cubicBezTo>
                    <a:pt x="101600" y="1641983"/>
                    <a:pt x="78867" y="1664716"/>
                    <a:pt x="50800" y="1664716"/>
                  </a:cubicBezTo>
                  <a:cubicBezTo>
                    <a:pt x="22733" y="1664716"/>
                    <a:pt x="0" y="1641983"/>
                    <a:pt x="0" y="1613916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1" id="61"/>
          <p:cNvSpPr txBox="true"/>
          <p:nvPr/>
        </p:nvSpPr>
        <p:spPr>
          <a:xfrm rot="0">
            <a:off x="9572177" y="7067398"/>
            <a:ext cx="2297316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Category-Based Filtering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572177" y="7427414"/>
            <a:ext cx="429130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Streamlines the search process by allowing users to narrow down questions.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332119" y="8296866"/>
            <a:ext cx="4714284" cy="1267568"/>
            <a:chOff x="0" y="0"/>
            <a:chExt cx="6285713" cy="169009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12700" y="12700"/>
              <a:ext cx="6260338" cy="1664716"/>
            </a:xfrm>
            <a:custGeom>
              <a:avLst/>
              <a:gdLst/>
              <a:ahLst/>
              <a:cxnLst/>
              <a:rect r="r" b="b" t="t" l="l"/>
              <a:pathLst>
                <a:path h="1664716" w="6260338">
                  <a:moveTo>
                    <a:pt x="0" y="121920"/>
                  </a:moveTo>
                  <a:cubicBezTo>
                    <a:pt x="0" y="54610"/>
                    <a:pt x="55245" y="0"/>
                    <a:pt x="123317" y="0"/>
                  </a:cubicBezTo>
                  <a:lnTo>
                    <a:pt x="6137021" y="0"/>
                  </a:lnTo>
                  <a:cubicBezTo>
                    <a:pt x="6205093" y="0"/>
                    <a:pt x="6260338" y="54610"/>
                    <a:pt x="6260338" y="121920"/>
                  </a:cubicBezTo>
                  <a:lnTo>
                    <a:pt x="6260338" y="1542796"/>
                  </a:lnTo>
                  <a:cubicBezTo>
                    <a:pt x="6260338" y="1610106"/>
                    <a:pt x="6205093" y="1664716"/>
                    <a:pt x="6137021" y="1664716"/>
                  </a:cubicBezTo>
                  <a:lnTo>
                    <a:pt x="123317" y="1664716"/>
                  </a:lnTo>
                  <a:cubicBezTo>
                    <a:pt x="55245" y="1664716"/>
                    <a:pt x="0" y="1610106"/>
                    <a:pt x="0" y="154279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285738" cy="1690116"/>
            </a:xfrm>
            <a:custGeom>
              <a:avLst/>
              <a:gdLst/>
              <a:ahLst/>
              <a:cxnLst/>
              <a:rect r="r" b="b" t="t" l="l"/>
              <a:pathLst>
                <a:path h="1690116" w="6285738">
                  <a:moveTo>
                    <a:pt x="0" y="134620"/>
                  </a:moveTo>
                  <a:cubicBezTo>
                    <a:pt x="0" y="60198"/>
                    <a:pt x="60960" y="0"/>
                    <a:pt x="136017" y="0"/>
                  </a:cubicBezTo>
                  <a:lnTo>
                    <a:pt x="6149721" y="0"/>
                  </a:lnTo>
                  <a:lnTo>
                    <a:pt x="6149721" y="12700"/>
                  </a:lnTo>
                  <a:lnTo>
                    <a:pt x="6149721" y="0"/>
                  </a:lnTo>
                  <a:cubicBezTo>
                    <a:pt x="6224651" y="0"/>
                    <a:pt x="6285738" y="60198"/>
                    <a:pt x="6285738" y="134620"/>
                  </a:cubicBezTo>
                  <a:lnTo>
                    <a:pt x="6273038" y="134620"/>
                  </a:lnTo>
                  <a:lnTo>
                    <a:pt x="6285738" y="134620"/>
                  </a:lnTo>
                  <a:lnTo>
                    <a:pt x="6285738" y="1555496"/>
                  </a:lnTo>
                  <a:lnTo>
                    <a:pt x="6273038" y="1555496"/>
                  </a:lnTo>
                  <a:lnTo>
                    <a:pt x="6285738" y="1555496"/>
                  </a:lnTo>
                  <a:cubicBezTo>
                    <a:pt x="6285738" y="1629918"/>
                    <a:pt x="6224778" y="1690116"/>
                    <a:pt x="6149721" y="1690116"/>
                  </a:cubicBezTo>
                  <a:lnTo>
                    <a:pt x="6149721" y="1677416"/>
                  </a:lnTo>
                  <a:lnTo>
                    <a:pt x="6149721" y="1690116"/>
                  </a:lnTo>
                  <a:lnTo>
                    <a:pt x="136017" y="1690116"/>
                  </a:lnTo>
                  <a:lnTo>
                    <a:pt x="136017" y="1677416"/>
                  </a:lnTo>
                  <a:lnTo>
                    <a:pt x="136017" y="1690116"/>
                  </a:lnTo>
                  <a:cubicBezTo>
                    <a:pt x="60960" y="1690116"/>
                    <a:pt x="0" y="1629918"/>
                    <a:pt x="0" y="155549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55496"/>
                  </a:lnTo>
                  <a:lnTo>
                    <a:pt x="12700" y="1555496"/>
                  </a:lnTo>
                  <a:lnTo>
                    <a:pt x="25400" y="1555496"/>
                  </a:lnTo>
                  <a:cubicBezTo>
                    <a:pt x="25400" y="1615694"/>
                    <a:pt x="74803" y="1664716"/>
                    <a:pt x="136017" y="1664716"/>
                  </a:cubicBezTo>
                  <a:lnTo>
                    <a:pt x="6149721" y="1664716"/>
                  </a:lnTo>
                  <a:cubicBezTo>
                    <a:pt x="6210935" y="1664716"/>
                    <a:pt x="6260338" y="1615694"/>
                    <a:pt x="6260338" y="1555496"/>
                  </a:cubicBezTo>
                  <a:lnTo>
                    <a:pt x="6260338" y="134620"/>
                  </a:lnTo>
                  <a:cubicBezTo>
                    <a:pt x="6260338" y="74422"/>
                    <a:pt x="6210935" y="25400"/>
                    <a:pt x="6149721" y="25400"/>
                  </a:cubicBezTo>
                  <a:lnTo>
                    <a:pt x="136017" y="25400"/>
                  </a:lnTo>
                  <a:lnTo>
                    <a:pt x="136017" y="12700"/>
                  </a:lnTo>
                  <a:lnTo>
                    <a:pt x="136017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9322594" y="8306391"/>
            <a:ext cx="76200" cy="1248518"/>
            <a:chOff x="0" y="0"/>
            <a:chExt cx="101600" cy="1664691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01600" cy="1664716"/>
            </a:xfrm>
            <a:custGeom>
              <a:avLst/>
              <a:gdLst/>
              <a:ahLst/>
              <a:cxnLst/>
              <a:rect r="r" b="b" t="t" l="l"/>
              <a:pathLst>
                <a:path h="166471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613916"/>
                  </a:lnTo>
                  <a:cubicBezTo>
                    <a:pt x="101600" y="1641983"/>
                    <a:pt x="78867" y="1664716"/>
                    <a:pt x="50800" y="1664716"/>
                  </a:cubicBezTo>
                  <a:cubicBezTo>
                    <a:pt x="22733" y="1664716"/>
                    <a:pt x="0" y="1641983"/>
                    <a:pt x="0" y="1613916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8" id="68"/>
          <p:cNvSpPr txBox="true"/>
          <p:nvPr/>
        </p:nvSpPr>
        <p:spPr>
          <a:xfrm rot="0">
            <a:off x="9572177" y="8470259"/>
            <a:ext cx="2026739" cy="2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Quick Action Buttons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572177" y="8830266"/>
            <a:ext cx="4291308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instant access to answers for the most common inquiries.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660554" y="919753"/>
            <a:ext cx="8643938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Results &amp; Performance: A Highly Effective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0554" y="1748580"/>
            <a:ext cx="4310358" cy="76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Evaluation Metrics from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0554" y="2799159"/>
            <a:ext cx="2066630" cy="41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98%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0554" y="3367830"/>
            <a:ext cx="2066630" cy="48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High-Confidence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0554" y="3945884"/>
            <a:ext cx="2066630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Achieved for responses where the system had high certainty.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4282" y="2799159"/>
            <a:ext cx="2066630" cy="41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65%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7276" y="3367830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Confident Queries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4282" y="3713407"/>
            <a:ext cx="2066630" cy="72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Percentage of all queries that received a high-confidence answer.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60554" y="4858645"/>
            <a:ext cx="2066630" cy="41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45ms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9397" y="5427316"/>
            <a:ext cx="1988791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Median Response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60554" y="5772893"/>
            <a:ext cx="2066630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Ensuring real-time and seamless user interactions.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04282" y="4858645"/>
            <a:ext cx="2066630" cy="41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48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4282" y="5427316"/>
            <a:ext cx="2066630" cy="48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Unknown Questions Captured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04282" y="6005360"/>
            <a:ext cx="2066630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Identified through the learning mode for subsequent review.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82418" y="6918122"/>
            <a:ext cx="2066630" cy="41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76%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82418" y="7486802"/>
            <a:ext cx="2066630" cy="48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Knowledge Base Expansion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2418" y="8064846"/>
            <a:ext cx="2066630" cy="72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Demonstrates the effectiveness of continuous learning.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26318" y="1748580"/>
            <a:ext cx="3864473" cy="39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Query Category Distribution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9326318" y="2299097"/>
            <a:ext cx="4310358" cy="1569091"/>
          </a:xfrm>
          <a:custGeom>
            <a:avLst/>
            <a:gdLst/>
            <a:ahLst/>
            <a:cxnLst/>
            <a:rect r="r" b="b" t="t" l="l"/>
            <a:pathLst>
              <a:path h="1569091" w="4310358">
                <a:moveTo>
                  <a:pt x="0" y="0"/>
                </a:moveTo>
                <a:lnTo>
                  <a:pt x="4310358" y="0"/>
                </a:lnTo>
                <a:lnTo>
                  <a:pt x="4310358" y="1569091"/>
                </a:lnTo>
                <a:lnTo>
                  <a:pt x="0" y="156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" r="0" b="-29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326318" y="3906288"/>
            <a:ext cx="141684" cy="141684"/>
            <a:chOff x="0" y="0"/>
            <a:chExt cx="188912" cy="1889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0033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544202" y="3925338"/>
            <a:ext cx="796376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Registration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826506" y="3906288"/>
            <a:ext cx="141684" cy="141684"/>
            <a:chOff x="0" y="0"/>
            <a:chExt cx="188912" cy="188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00558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1044390" y="3925338"/>
            <a:ext cx="642042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Technical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326836" y="3906288"/>
            <a:ext cx="141684" cy="141684"/>
            <a:chOff x="0" y="0"/>
            <a:chExt cx="188912" cy="1889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0078B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2544720" y="3925338"/>
            <a:ext cx="668388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Academic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26318" y="4238625"/>
            <a:ext cx="141684" cy="141684"/>
            <a:chOff x="0" y="0"/>
            <a:chExt cx="188912" cy="1889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009A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9544202" y="4257675"/>
            <a:ext cx="581768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Facilities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826506" y="4238625"/>
            <a:ext cx="141684" cy="141684"/>
            <a:chOff x="0" y="0"/>
            <a:chExt cx="188912" cy="1889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1CB3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11044390" y="4257675"/>
            <a:ext cx="805758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Student Life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326836" y="4238625"/>
            <a:ext cx="141684" cy="141684"/>
            <a:chOff x="0" y="0"/>
            <a:chExt cx="188912" cy="1889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0C5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2544720" y="4257675"/>
            <a:ext cx="594122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Financial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326318" y="4570962"/>
            <a:ext cx="141684" cy="141684"/>
            <a:chOff x="0" y="0"/>
            <a:chExt cx="188912" cy="1889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84D6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4" id="44"/>
          <p:cNvSpPr txBox="true"/>
          <p:nvPr/>
        </p:nvSpPr>
        <p:spPr>
          <a:xfrm rot="0">
            <a:off x="9544202" y="4590012"/>
            <a:ext cx="535191" cy="1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Support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660554" y="9064076"/>
            <a:ext cx="8966749" cy="2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chatbot demonstrates remarkable accuracy and efficiency, handling a wide range of student inquiries across diverse categories.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660554" y="361207"/>
            <a:ext cx="8966749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Advantages &amp; Impact: Transformative Benefits for Universities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0554" y="1655121"/>
            <a:ext cx="3705225" cy="39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Transparency &amp; Trust in AI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655791" y="2200866"/>
            <a:ext cx="4319883" cy="1706613"/>
            <a:chOff x="0" y="0"/>
            <a:chExt cx="5759844" cy="2275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811763" y="2356847"/>
            <a:ext cx="425206" cy="425206"/>
            <a:chOff x="0" y="0"/>
            <a:chExt cx="566941" cy="566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4928740" y="2473823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142" r="0" b="-714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11763" y="2904677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No Hallucinations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11763" y="3250254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Zero instances of incorrect or fabricated responses, ensuring reliable information.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55791" y="4039638"/>
            <a:ext cx="4319883" cy="1706613"/>
            <a:chOff x="0" y="0"/>
            <a:chExt cx="5759844" cy="22754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811763" y="4195610"/>
            <a:ext cx="425206" cy="425206"/>
            <a:chOff x="0" y="0"/>
            <a:chExt cx="566941" cy="5669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4928740" y="4312596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142" t="0" r="-7142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811763" y="4743450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Clear Confidence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1763" y="5089027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Users are always aware of the chatbot's certainty level, fostering trust.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655791" y="5878411"/>
            <a:ext cx="4319883" cy="1706613"/>
            <a:chOff x="0" y="0"/>
            <a:chExt cx="5759844" cy="22754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811763" y="6034383"/>
            <a:ext cx="425206" cy="425206"/>
            <a:chOff x="0" y="0"/>
            <a:chExt cx="566941" cy="5669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4928740" y="6151359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811763" y="6582223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Explainable Logic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11763" y="6927799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TF-IDF weights are visible, allowing for understanding of the matching process.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655791" y="7717184"/>
            <a:ext cx="4319883" cy="1706613"/>
            <a:chOff x="0" y="0"/>
            <a:chExt cx="5759844" cy="22754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4811763" y="7873155"/>
            <a:ext cx="425206" cy="425206"/>
            <a:chOff x="0" y="0"/>
            <a:chExt cx="566941" cy="5669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4928740" y="7990132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811763" y="8420995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Graceful Degradation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11763" y="8766572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gracefully escalates when uncertain, avoiding frustration.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26318" y="1655121"/>
            <a:ext cx="4310358" cy="76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Efficiency, Practicality &amp; Educational Impact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321556" y="2572941"/>
            <a:ext cx="4319883" cy="1706613"/>
            <a:chOff x="0" y="0"/>
            <a:chExt cx="5759844" cy="227548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477527" y="2728912"/>
            <a:ext cx="425206" cy="425206"/>
            <a:chOff x="0" y="0"/>
            <a:chExt cx="566941" cy="56694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9594504" y="2845889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7142" t="0" r="-7142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477527" y="3276752"/>
            <a:ext cx="2191045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Lightning-Fast Responses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77527" y="3622329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Sub-100ms response times for a smooth, interactive experience.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321556" y="4411713"/>
            <a:ext cx="4319883" cy="1706613"/>
            <a:chOff x="0" y="0"/>
            <a:chExt cx="5759844" cy="227548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9477527" y="4567685"/>
            <a:ext cx="425206" cy="425206"/>
            <a:chOff x="0" y="0"/>
            <a:chExt cx="566941" cy="56694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3" id="53" descr="preencoded.png"/>
          <p:cNvSpPr/>
          <p:nvPr/>
        </p:nvSpPr>
        <p:spPr>
          <a:xfrm flipH="false" flipV="false" rot="0">
            <a:off x="9594504" y="4684662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2380" t="0" r="-238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9477527" y="5115516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Modest Hardware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477527" y="5461102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Operates efficiently on minimal hardware, reducing operational costs.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321556" y="6250486"/>
            <a:ext cx="4319883" cy="1706613"/>
            <a:chOff x="0" y="0"/>
            <a:chExt cx="5759844" cy="227548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9477527" y="6406458"/>
            <a:ext cx="425206" cy="425206"/>
            <a:chOff x="0" y="0"/>
            <a:chExt cx="566941" cy="56694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1" id="61" descr="preencoded.png"/>
          <p:cNvSpPr/>
          <p:nvPr/>
        </p:nvSpPr>
        <p:spPr>
          <a:xfrm flipH="false" flipV="false" rot="0">
            <a:off x="9594504" y="6523434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4761" t="0" r="-4761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9477527" y="6954288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Scalable Solution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477527" y="7299874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Designed to handle hundreds of concurrent users without performance degradation.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9321556" y="8089259"/>
            <a:ext cx="4319883" cy="1706613"/>
            <a:chOff x="0" y="0"/>
            <a:chExt cx="5759844" cy="2275484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9477527" y="8245231"/>
            <a:ext cx="425206" cy="425206"/>
            <a:chOff x="0" y="0"/>
            <a:chExt cx="566941" cy="56694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9" id="69" descr="preencoded.png"/>
          <p:cNvSpPr/>
          <p:nvPr/>
        </p:nvSpPr>
        <p:spPr>
          <a:xfrm flipH="false" flipV="false" rot="0">
            <a:off x="9594504" y="8362207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52380" r="0" b="-5238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9477527" y="8793061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Low Maintenance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477527" y="9138647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Minimizes administrative overhead, freeing up valuable staff time.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9321556" y="9928022"/>
            <a:ext cx="4319883" cy="1706613"/>
            <a:chOff x="0" y="0"/>
            <a:chExt cx="5759844" cy="227548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9477527" y="10084003"/>
            <a:ext cx="425206" cy="425206"/>
            <a:chOff x="0" y="0"/>
            <a:chExt cx="566941" cy="56694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7" id="77" descr="preencoded.png"/>
          <p:cNvSpPr/>
          <p:nvPr/>
        </p:nvSpPr>
        <p:spPr>
          <a:xfrm flipH="false" flipV="false" rot="0">
            <a:off x="9594504" y="10200980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9477527" y="10631834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24/7 Student Support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477527" y="10977410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continuous assistance, improving student satisfaction and access to information.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9321556" y="11766794"/>
            <a:ext cx="4319883" cy="1706613"/>
            <a:chOff x="0" y="0"/>
            <a:chExt cx="5759844" cy="2275484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6350" y="6350"/>
              <a:ext cx="5747131" cy="2262759"/>
            </a:xfrm>
            <a:custGeom>
              <a:avLst/>
              <a:gdLst/>
              <a:ahLst/>
              <a:cxnLst/>
              <a:rect r="r" b="b" t="t" l="l"/>
              <a:pathLst>
                <a:path h="2262759" w="5747131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5667502" y="0"/>
                  </a:lnTo>
                  <a:cubicBezTo>
                    <a:pt x="5711444" y="0"/>
                    <a:pt x="5747131" y="35560"/>
                    <a:pt x="5747131" y="79375"/>
                  </a:cubicBezTo>
                  <a:lnTo>
                    <a:pt x="5747131" y="2183384"/>
                  </a:lnTo>
                  <a:cubicBezTo>
                    <a:pt x="5747131" y="2227199"/>
                    <a:pt x="5711444" y="2262759"/>
                    <a:pt x="5667502" y="2262759"/>
                  </a:cubicBezTo>
                  <a:lnTo>
                    <a:pt x="79629" y="2262759"/>
                  </a:lnTo>
                  <a:cubicBezTo>
                    <a:pt x="35687" y="2262759"/>
                    <a:pt x="0" y="2227199"/>
                    <a:pt x="0" y="2183384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759831" cy="2275459"/>
            </a:xfrm>
            <a:custGeom>
              <a:avLst/>
              <a:gdLst/>
              <a:ahLst/>
              <a:cxnLst/>
              <a:rect r="r" b="b" t="t" l="l"/>
              <a:pathLst>
                <a:path h="2275459" w="5759831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5673852" y="0"/>
                  </a:lnTo>
                  <a:lnTo>
                    <a:pt x="5673852" y="6350"/>
                  </a:lnTo>
                  <a:lnTo>
                    <a:pt x="5673852" y="0"/>
                  </a:lnTo>
                  <a:cubicBezTo>
                    <a:pt x="5721350" y="0"/>
                    <a:pt x="5759831" y="38354"/>
                    <a:pt x="5759831" y="85725"/>
                  </a:cubicBezTo>
                  <a:lnTo>
                    <a:pt x="5753481" y="85725"/>
                  </a:lnTo>
                  <a:lnTo>
                    <a:pt x="5759831" y="85725"/>
                  </a:lnTo>
                  <a:lnTo>
                    <a:pt x="5759831" y="2189734"/>
                  </a:lnTo>
                  <a:lnTo>
                    <a:pt x="5753481" y="2189734"/>
                  </a:lnTo>
                  <a:lnTo>
                    <a:pt x="5759831" y="2189734"/>
                  </a:lnTo>
                  <a:cubicBezTo>
                    <a:pt x="5759831" y="2237105"/>
                    <a:pt x="5721350" y="2275459"/>
                    <a:pt x="5673852" y="2275459"/>
                  </a:cubicBezTo>
                  <a:lnTo>
                    <a:pt x="5673852" y="2269109"/>
                  </a:lnTo>
                  <a:lnTo>
                    <a:pt x="5673852" y="2275459"/>
                  </a:lnTo>
                  <a:lnTo>
                    <a:pt x="85979" y="2275459"/>
                  </a:lnTo>
                  <a:lnTo>
                    <a:pt x="85979" y="2269109"/>
                  </a:lnTo>
                  <a:lnTo>
                    <a:pt x="85979" y="2275459"/>
                  </a:lnTo>
                  <a:cubicBezTo>
                    <a:pt x="38481" y="2275459"/>
                    <a:pt x="0" y="2237105"/>
                    <a:pt x="0" y="218973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189734"/>
                  </a:lnTo>
                  <a:lnTo>
                    <a:pt x="6350" y="2189734"/>
                  </a:lnTo>
                  <a:lnTo>
                    <a:pt x="12700" y="2189734"/>
                  </a:lnTo>
                  <a:cubicBezTo>
                    <a:pt x="12700" y="2229993"/>
                    <a:pt x="45466" y="2262759"/>
                    <a:pt x="85979" y="2262759"/>
                  </a:cubicBezTo>
                  <a:lnTo>
                    <a:pt x="5673852" y="2262759"/>
                  </a:lnTo>
                  <a:cubicBezTo>
                    <a:pt x="5714365" y="2262759"/>
                    <a:pt x="5747131" y="2229993"/>
                    <a:pt x="5747131" y="2189734"/>
                  </a:cubicBezTo>
                  <a:lnTo>
                    <a:pt x="5747131" y="85725"/>
                  </a:lnTo>
                  <a:cubicBezTo>
                    <a:pt x="5747131" y="45466"/>
                    <a:pt x="5714365" y="12700"/>
                    <a:pt x="5673852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9477527" y="11922766"/>
            <a:ext cx="425206" cy="425206"/>
            <a:chOff x="0" y="0"/>
            <a:chExt cx="566941" cy="566941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5" id="85" descr="preencoded.png"/>
          <p:cNvSpPr/>
          <p:nvPr/>
        </p:nvSpPr>
        <p:spPr>
          <a:xfrm flipH="false" flipV="false" rot="0">
            <a:off x="9594504" y="12039752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6" id="86"/>
          <p:cNvSpPr txBox="true"/>
          <p:nvPr/>
        </p:nvSpPr>
        <p:spPr>
          <a:xfrm rot="0">
            <a:off x="9477527" y="12470606"/>
            <a:ext cx="1860652" cy="2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Adaptable Learning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477527" y="12816183"/>
            <a:ext cx="4007939" cy="5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Continuously learns and adapts to evolving student needs and new inquiries.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565627" y="467173"/>
            <a:ext cx="9956454" cy="59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Technical Implementation: Behind the Chatbot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65627" y="1477118"/>
            <a:ext cx="4984852" cy="49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Core Algorithmic Foundation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5627" y="2167090"/>
            <a:ext cx="5363318" cy="1110853"/>
            <a:chOff x="0" y="0"/>
            <a:chExt cx="7151091" cy="14811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1116" cy="1481201"/>
            </a:xfrm>
            <a:custGeom>
              <a:avLst/>
              <a:gdLst/>
              <a:ahLst/>
              <a:cxnLst/>
              <a:rect r="r" b="b" t="t" l="l"/>
              <a:pathLst>
                <a:path h="1481201" w="7151116">
                  <a:moveTo>
                    <a:pt x="0" y="98806"/>
                  </a:moveTo>
                  <a:cubicBezTo>
                    <a:pt x="0" y="44196"/>
                    <a:pt x="44196" y="0"/>
                    <a:pt x="98806" y="0"/>
                  </a:cubicBezTo>
                  <a:lnTo>
                    <a:pt x="7052310" y="0"/>
                  </a:lnTo>
                  <a:cubicBezTo>
                    <a:pt x="7106920" y="0"/>
                    <a:pt x="7151116" y="44196"/>
                    <a:pt x="7151116" y="98806"/>
                  </a:cubicBezTo>
                  <a:lnTo>
                    <a:pt x="7151116" y="1382395"/>
                  </a:lnTo>
                  <a:cubicBezTo>
                    <a:pt x="7151116" y="1437005"/>
                    <a:pt x="7106920" y="1481201"/>
                    <a:pt x="7052310" y="1481201"/>
                  </a:cubicBezTo>
                  <a:lnTo>
                    <a:pt x="98806" y="1481201"/>
                  </a:lnTo>
                  <a:cubicBezTo>
                    <a:pt x="44196" y="1481201"/>
                    <a:pt x="0" y="1437005"/>
                    <a:pt x="0" y="1382395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556845" y="2167090"/>
            <a:ext cx="5380882" cy="1110853"/>
            <a:chOff x="0" y="0"/>
            <a:chExt cx="7174509" cy="14811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74485" cy="1481201"/>
            </a:xfrm>
            <a:custGeom>
              <a:avLst/>
              <a:gdLst/>
              <a:ahLst/>
              <a:cxnLst/>
              <a:rect r="r" b="b" t="t" l="l"/>
              <a:pathLst>
                <a:path h="1481201" w="7174485">
                  <a:moveTo>
                    <a:pt x="0" y="35306"/>
                  </a:moveTo>
                  <a:cubicBezTo>
                    <a:pt x="0" y="15748"/>
                    <a:pt x="15748" y="0"/>
                    <a:pt x="35306" y="0"/>
                  </a:cubicBezTo>
                  <a:lnTo>
                    <a:pt x="7139178" y="0"/>
                  </a:lnTo>
                  <a:cubicBezTo>
                    <a:pt x="7158610" y="0"/>
                    <a:pt x="7174485" y="15748"/>
                    <a:pt x="7174485" y="35306"/>
                  </a:cubicBezTo>
                  <a:lnTo>
                    <a:pt x="7174485" y="1445895"/>
                  </a:lnTo>
                  <a:cubicBezTo>
                    <a:pt x="7174485" y="1465326"/>
                    <a:pt x="7158736" y="1481201"/>
                    <a:pt x="7139178" y="1481201"/>
                  </a:cubicBezTo>
                  <a:lnTo>
                    <a:pt x="35306" y="1481201"/>
                  </a:lnTo>
                  <a:cubicBezTo>
                    <a:pt x="15875" y="1481201"/>
                    <a:pt x="0" y="1465453"/>
                    <a:pt x="0" y="1445895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733209" y="2223049"/>
            <a:ext cx="5028162" cy="92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TF-IDF Vectorization + Cosine Similarity</a:t>
            </a:r>
          </a:p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Confidence Thresholds: 0.30 (High), 0.10 (Medium)</a:t>
            </a:r>
          </a:p>
          <a:p>
            <a:pPr algn="l">
              <a:lnSpc>
                <a:spcPts val="218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565627" y="3428705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combination ensures accurate matching and robust confidence assessment.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3565627" y="4239073"/>
            <a:ext cx="5363318" cy="5363318"/>
          </a:xfrm>
          <a:custGeom>
            <a:avLst/>
            <a:gdLst/>
            <a:ahLst/>
            <a:cxnLst/>
            <a:rect r="r" b="b" t="t" l="l"/>
            <a:pathLst>
              <a:path h="5363318" w="5363318">
                <a:moveTo>
                  <a:pt x="0" y="0"/>
                </a:moveTo>
                <a:lnTo>
                  <a:pt x="5363318" y="0"/>
                </a:lnTo>
                <a:lnTo>
                  <a:pt x="5363318" y="5363318"/>
                </a:lnTo>
                <a:lnTo>
                  <a:pt x="0" y="536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68580" y="1477118"/>
            <a:ext cx="3832469" cy="49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Implemented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8580" y="2097434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Text cleaning &amp; intelligent stopword removal for improved accuracy.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8580" y="2723407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Dynamic question categorization for efficient knowledge retrieval.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8580" y="3349381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Conversation logging for in-depth analytics and system refinement.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8580" y="3975344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Dedicated unknown question capture system for continuous learning.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8580" y="4601318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Intuitive Admin dashboard integrated with Chart.js for data visualization.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8580" y="5361089"/>
            <a:ext cx="4391616" cy="49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Knowledge Base Structure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8580" y="5981405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Comprises 42 comprehensive FAQ entries across 7 distinct categories.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8580" y="6607378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Utilizes a simple CSV format for effortless maintenance by non-technical personnel.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68580" y="7233342"/>
            <a:ext cx="5363318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using insights from historical support ticket analysis to ensure relevance.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185342" y="807539"/>
            <a:ext cx="9844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Limitations &amp; Future Work: Evolution of the Chatbot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342" y="1704232"/>
            <a:ext cx="4188619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Current System Constraints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175817" y="2311156"/>
            <a:ext cx="4786312" cy="1286323"/>
            <a:chOff x="0" y="0"/>
            <a:chExt cx="6381750" cy="1715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6356350" cy="1689608"/>
            </a:xfrm>
            <a:custGeom>
              <a:avLst/>
              <a:gdLst/>
              <a:ahLst/>
              <a:cxnLst/>
              <a:rect r="r" b="b" t="t" l="l"/>
              <a:pathLst>
                <a:path h="1689608" w="6356350">
                  <a:moveTo>
                    <a:pt x="0" y="87757"/>
                  </a:moveTo>
                  <a:cubicBezTo>
                    <a:pt x="0" y="39370"/>
                    <a:pt x="39751" y="0"/>
                    <a:pt x="88773" y="0"/>
                  </a:cubicBezTo>
                  <a:lnTo>
                    <a:pt x="6267577" y="0"/>
                  </a:lnTo>
                  <a:cubicBezTo>
                    <a:pt x="6316599" y="0"/>
                    <a:pt x="6356350" y="39370"/>
                    <a:pt x="6356350" y="87757"/>
                  </a:cubicBezTo>
                  <a:lnTo>
                    <a:pt x="6356350" y="1601851"/>
                  </a:lnTo>
                  <a:cubicBezTo>
                    <a:pt x="6356350" y="1650365"/>
                    <a:pt x="6316599" y="1689608"/>
                    <a:pt x="6267577" y="1689608"/>
                  </a:cubicBezTo>
                  <a:lnTo>
                    <a:pt x="88773" y="1689608"/>
                  </a:lnTo>
                  <a:cubicBezTo>
                    <a:pt x="39751" y="1689608"/>
                    <a:pt x="0" y="1650238"/>
                    <a:pt x="0" y="160185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1750" cy="1715008"/>
            </a:xfrm>
            <a:custGeom>
              <a:avLst/>
              <a:gdLst/>
              <a:ahLst/>
              <a:cxnLst/>
              <a:rect r="r" b="b" t="t" l="l"/>
              <a:pathLst>
                <a:path h="1715008" w="6381750">
                  <a:moveTo>
                    <a:pt x="0" y="100457"/>
                  </a:moveTo>
                  <a:cubicBezTo>
                    <a:pt x="0" y="44831"/>
                    <a:pt x="45593" y="0"/>
                    <a:pt x="101473" y="0"/>
                  </a:cubicBezTo>
                  <a:lnTo>
                    <a:pt x="6280277" y="0"/>
                  </a:lnTo>
                  <a:lnTo>
                    <a:pt x="6280277" y="12700"/>
                  </a:lnTo>
                  <a:lnTo>
                    <a:pt x="6280277" y="0"/>
                  </a:lnTo>
                  <a:cubicBezTo>
                    <a:pt x="6336157" y="0"/>
                    <a:pt x="6381750" y="44831"/>
                    <a:pt x="6381750" y="100457"/>
                  </a:cubicBezTo>
                  <a:lnTo>
                    <a:pt x="6369050" y="100457"/>
                  </a:lnTo>
                  <a:lnTo>
                    <a:pt x="6381750" y="100457"/>
                  </a:lnTo>
                  <a:lnTo>
                    <a:pt x="6381750" y="1614551"/>
                  </a:lnTo>
                  <a:lnTo>
                    <a:pt x="6369050" y="1614551"/>
                  </a:lnTo>
                  <a:lnTo>
                    <a:pt x="6381750" y="1614551"/>
                  </a:lnTo>
                  <a:cubicBezTo>
                    <a:pt x="6381750" y="1670177"/>
                    <a:pt x="6336157" y="1715008"/>
                    <a:pt x="6280277" y="1715008"/>
                  </a:cubicBezTo>
                  <a:lnTo>
                    <a:pt x="6280277" y="1702308"/>
                  </a:lnTo>
                  <a:lnTo>
                    <a:pt x="6280277" y="1715008"/>
                  </a:lnTo>
                  <a:lnTo>
                    <a:pt x="101473" y="1715008"/>
                  </a:lnTo>
                  <a:lnTo>
                    <a:pt x="101473" y="1702308"/>
                  </a:lnTo>
                  <a:lnTo>
                    <a:pt x="101473" y="1715008"/>
                  </a:lnTo>
                  <a:cubicBezTo>
                    <a:pt x="45593" y="1715008"/>
                    <a:pt x="0" y="1670177"/>
                    <a:pt x="0" y="1614551"/>
                  </a:cubicBezTo>
                  <a:lnTo>
                    <a:pt x="0" y="100457"/>
                  </a:lnTo>
                  <a:lnTo>
                    <a:pt x="12700" y="100457"/>
                  </a:lnTo>
                  <a:lnTo>
                    <a:pt x="0" y="100457"/>
                  </a:lnTo>
                  <a:moveTo>
                    <a:pt x="25400" y="100457"/>
                  </a:moveTo>
                  <a:lnTo>
                    <a:pt x="25400" y="1614551"/>
                  </a:lnTo>
                  <a:lnTo>
                    <a:pt x="12700" y="1614551"/>
                  </a:lnTo>
                  <a:lnTo>
                    <a:pt x="25400" y="1614551"/>
                  </a:lnTo>
                  <a:cubicBezTo>
                    <a:pt x="25400" y="1655953"/>
                    <a:pt x="59309" y="1689608"/>
                    <a:pt x="101473" y="1689608"/>
                  </a:cubicBezTo>
                  <a:lnTo>
                    <a:pt x="6280277" y="1689608"/>
                  </a:lnTo>
                  <a:cubicBezTo>
                    <a:pt x="6322441" y="1689608"/>
                    <a:pt x="6356350" y="1655826"/>
                    <a:pt x="6356350" y="1614551"/>
                  </a:cubicBezTo>
                  <a:lnTo>
                    <a:pt x="6356350" y="100457"/>
                  </a:lnTo>
                  <a:cubicBezTo>
                    <a:pt x="6356350" y="59055"/>
                    <a:pt x="6322441" y="25400"/>
                    <a:pt x="6280277" y="25400"/>
                  </a:cubicBezTo>
                  <a:lnTo>
                    <a:pt x="101473" y="25400"/>
                  </a:lnTo>
                  <a:lnTo>
                    <a:pt x="101473" y="12700"/>
                  </a:lnTo>
                  <a:lnTo>
                    <a:pt x="101473" y="25400"/>
                  </a:lnTo>
                  <a:cubicBezTo>
                    <a:pt x="59309" y="25400"/>
                    <a:pt x="25400" y="59182"/>
                    <a:pt x="25400" y="10045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361107" y="2477395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English-Only Support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61107" y="2853185"/>
            <a:ext cx="441573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Currently limited to a single language, restricting broader international use.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75817" y="3735143"/>
            <a:ext cx="4786312" cy="1286323"/>
            <a:chOff x="0" y="0"/>
            <a:chExt cx="6381750" cy="1715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6356350" cy="1689608"/>
            </a:xfrm>
            <a:custGeom>
              <a:avLst/>
              <a:gdLst/>
              <a:ahLst/>
              <a:cxnLst/>
              <a:rect r="r" b="b" t="t" l="l"/>
              <a:pathLst>
                <a:path h="1689608" w="6356350">
                  <a:moveTo>
                    <a:pt x="0" y="87757"/>
                  </a:moveTo>
                  <a:cubicBezTo>
                    <a:pt x="0" y="39370"/>
                    <a:pt x="39751" y="0"/>
                    <a:pt x="88773" y="0"/>
                  </a:cubicBezTo>
                  <a:lnTo>
                    <a:pt x="6267577" y="0"/>
                  </a:lnTo>
                  <a:cubicBezTo>
                    <a:pt x="6316599" y="0"/>
                    <a:pt x="6356350" y="39370"/>
                    <a:pt x="6356350" y="87757"/>
                  </a:cubicBezTo>
                  <a:lnTo>
                    <a:pt x="6356350" y="1601851"/>
                  </a:lnTo>
                  <a:cubicBezTo>
                    <a:pt x="6356350" y="1650365"/>
                    <a:pt x="6316599" y="1689608"/>
                    <a:pt x="6267577" y="1689608"/>
                  </a:cubicBezTo>
                  <a:lnTo>
                    <a:pt x="88773" y="1689608"/>
                  </a:lnTo>
                  <a:cubicBezTo>
                    <a:pt x="39751" y="1689608"/>
                    <a:pt x="0" y="1650238"/>
                    <a:pt x="0" y="160185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81750" cy="1715008"/>
            </a:xfrm>
            <a:custGeom>
              <a:avLst/>
              <a:gdLst/>
              <a:ahLst/>
              <a:cxnLst/>
              <a:rect r="r" b="b" t="t" l="l"/>
              <a:pathLst>
                <a:path h="1715008" w="6381750">
                  <a:moveTo>
                    <a:pt x="0" y="100457"/>
                  </a:moveTo>
                  <a:cubicBezTo>
                    <a:pt x="0" y="44831"/>
                    <a:pt x="45593" y="0"/>
                    <a:pt x="101473" y="0"/>
                  </a:cubicBezTo>
                  <a:lnTo>
                    <a:pt x="6280277" y="0"/>
                  </a:lnTo>
                  <a:lnTo>
                    <a:pt x="6280277" y="12700"/>
                  </a:lnTo>
                  <a:lnTo>
                    <a:pt x="6280277" y="0"/>
                  </a:lnTo>
                  <a:cubicBezTo>
                    <a:pt x="6336157" y="0"/>
                    <a:pt x="6381750" y="44831"/>
                    <a:pt x="6381750" y="100457"/>
                  </a:cubicBezTo>
                  <a:lnTo>
                    <a:pt x="6369050" y="100457"/>
                  </a:lnTo>
                  <a:lnTo>
                    <a:pt x="6381750" y="100457"/>
                  </a:lnTo>
                  <a:lnTo>
                    <a:pt x="6381750" y="1614551"/>
                  </a:lnTo>
                  <a:lnTo>
                    <a:pt x="6369050" y="1614551"/>
                  </a:lnTo>
                  <a:lnTo>
                    <a:pt x="6381750" y="1614551"/>
                  </a:lnTo>
                  <a:cubicBezTo>
                    <a:pt x="6381750" y="1670177"/>
                    <a:pt x="6336157" y="1715008"/>
                    <a:pt x="6280277" y="1715008"/>
                  </a:cubicBezTo>
                  <a:lnTo>
                    <a:pt x="6280277" y="1702308"/>
                  </a:lnTo>
                  <a:lnTo>
                    <a:pt x="6280277" y="1715008"/>
                  </a:lnTo>
                  <a:lnTo>
                    <a:pt x="101473" y="1715008"/>
                  </a:lnTo>
                  <a:lnTo>
                    <a:pt x="101473" y="1702308"/>
                  </a:lnTo>
                  <a:lnTo>
                    <a:pt x="101473" y="1715008"/>
                  </a:lnTo>
                  <a:cubicBezTo>
                    <a:pt x="45593" y="1715008"/>
                    <a:pt x="0" y="1670177"/>
                    <a:pt x="0" y="1614551"/>
                  </a:cubicBezTo>
                  <a:lnTo>
                    <a:pt x="0" y="100457"/>
                  </a:lnTo>
                  <a:lnTo>
                    <a:pt x="12700" y="100457"/>
                  </a:lnTo>
                  <a:lnTo>
                    <a:pt x="0" y="100457"/>
                  </a:lnTo>
                  <a:moveTo>
                    <a:pt x="25400" y="100457"/>
                  </a:moveTo>
                  <a:lnTo>
                    <a:pt x="25400" y="1614551"/>
                  </a:lnTo>
                  <a:lnTo>
                    <a:pt x="12700" y="1614551"/>
                  </a:lnTo>
                  <a:lnTo>
                    <a:pt x="25400" y="1614551"/>
                  </a:lnTo>
                  <a:cubicBezTo>
                    <a:pt x="25400" y="1655953"/>
                    <a:pt x="59309" y="1689608"/>
                    <a:pt x="101473" y="1689608"/>
                  </a:cubicBezTo>
                  <a:lnTo>
                    <a:pt x="6280277" y="1689608"/>
                  </a:lnTo>
                  <a:cubicBezTo>
                    <a:pt x="6322441" y="1689608"/>
                    <a:pt x="6356350" y="1655826"/>
                    <a:pt x="6356350" y="1614551"/>
                  </a:cubicBezTo>
                  <a:lnTo>
                    <a:pt x="6356350" y="100457"/>
                  </a:lnTo>
                  <a:cubicBezTo>
                    <a:pt x="6356350" y="59055"/>
                    <a:pt x="6322441" y="25400"/>
                    <a:pt x="6280277" y="25400"/>
                  </a:cubicBezTo>
                  <a:lnTo>
                    <a:pt x="101473" y="25400"/>
                  </a:lnTo>
                  <a:lnTo>
                    <a:pt x="101473" y="12700"/>
                  </a:lnTo>
                  <a:lnTo>
                    <a:pt x="101473" y="25400"/>
                  </a:lnTo>
                  <a:cubicBezTo>
                    <a:pt x="59309" y="25400"/>
                    <a:pt x="25400" y="59182"/>
                    <a:pt x="25400" y="10045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361107" y="3901383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Stateless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61107" y="4277173"/>
            <a:ext cx="441573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Lacks conversational memory, treating each query as a new interaction.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175817" y="5159131"/>
            <a:ext cx="4786312" cy="1286323"/>
            <a:chOff x="0" y="0"/>
            <a:chExt cx="6381750" cy="17150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6356350" cy="1689608"/>
            </a:xfrm>
            <a:custGeom>
              <a:avLst/>
              <a:gdLst/>
              <a:ahLst/>
              <a:cxnLst/>
              <a:rect r="r" b="b" t="t" l="l"/>
              <a:pathLst>
                <a:path h="1689608" w="6356350">
                  <a:moveTo>
                    <a:pt x="0" y="87757"/>
                  </a:moveTo>
                  <a:cubicBezTo>
                    <a:pt x="0" y="39370"/>
                    <a:pt x="39751" y="0"/>
                    <a:pt x="88773" y="0"/>
                  </a:cubicBezTo>
                  <a:lnTo>
                    <a:pt x="6267577" y="0"/>
                  </a:lnTo>
                  <a:cubicBezTo>
                    <a:pt x="6316599" y="0"/>
                    <a:pt x="6356350" y="39370"/>
                    <a:pt x="6356350" y="87757"/>
                  </a:cubicBezTo>
                  <a:lnTo>
                    <a:pt x="6356350" y="1601851"/>
                  </a:lnTo>
                  <a:cubicBezTo>
                    <a:pt x="6356350" y="1650365"/>
                    <a:pt x="6316599" y="1689608"/>
                    <a:pt x="6267577" y="1689608"/>
                  </a:cubicBezTo>
                  <a:lnTo>
                    <a:pt x="88773" y="1689608"/>
                  </a:lnTo>
                  <a:cubicBezTo>
                    <a:pt x="39751" y="1689608"/>
                    <a:pt x="0" y="1650238"/>
                    <a:pt x="0" y="160185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1750" cy="1715008"/>
            </a:xfrm>
            <a:custGeom>
              <a:avLst/>
              <a:gdLst/>
              <a:ahLst/>
              <a:cxnLst/>
              <a:rect r="r" b="b" t="t" l="l"/>
              <a:pathLst>
                <a:path h="1715008" w="6381750">
                  <a:moveTo>
                    <a:pt x="0" y="100457"/>
                  </a:moveTo>
                  <a:cubicBezTo>
                    <a:pt x="0" y="44831"/>
                    <a:pt x="45593" y="0"/>
                    <a:pt x="101473" y="0"/>
                  </a:cubicBezTo>
                  <a:lnTo>
                    <a:pt x="6280277" y="0"/>
                  </a:lnTo>
                  <a:lnTo>
                    <a:pt x="6280277" y="12700"/>
                  </a:lnTo>
                  <a:lnTo>
                    <a:pt x="6280277" y="0"/>
                  </a:lnTo>
                  <a:cubicBezTo>
                    <a:pt x="6336157" y="0"/>
                    <a:pt x="6381750" y="44831"/>
                    <a:pt x="6381750" y="100457"/>
                  </a:cubicBezTo>
                  <a:lnTo>
                    <a:pt x="6369050" y="100457"/>
                  </a:lnTo>
                  <a:lnTo>
                    <a:pt x="6381750" y="100457"/>
                  </a:lnTo>
                  <a:lnTo>
                    <a:pt x="6381750" y="1614551"/>
                  </a:lnTo>
                  <a:lnTo>
                    <a:pt x="6369050" y="1614551"/>
                  </a:lnTo>
                  <a:lnTo>
                    <a:pt x="6381750" y="1614551"/>
                  </a:lnTo>
                  <a:cubicBezTo>
                    <a:pt x="6381750" y="1670177"/>
                    <a:pt x="6336157" y="1715008"/>
                    <a:pt x="6280277" y="1715008"/>
                  </a:cubicBezTo>
                  <a:lnTo>
                    <a:pt x="6280277" y="1702308"/>
                  </a:lnTo>
                  <a:lnTo>
                    <a:pt x="6280277" y="1715008"/>
                  </a:lnTo>
                  <a:lnTo>
                    <a:pt x="101473" y="1715008"/>
                  </a:lnTo>
                  <a:lnTo>
                    <a:pt x="101473" y="1702308"/>
                  </a:lnTo>
                  <a:lnTo>
                    <a:pt x="101473" y="1715008"/>
                  </a:lnTo>
                  <a:cubicBezTo>
                    <a:pt x="45593" y="1715008"/>
                    <a:pt x="0" y="1670177"/>
                    <a:pt x="0" y="1614551"/>
                  </a:cubicBezTo>
                  <a:lnTo>
                    <a:pt x="0" y="100457"/>
                  </a:lnTo>
                  <a:lnTo>
                    <a:pt x="12700" y="100457"/>
                  </a:lnTo>
                  <a:lnTo>
                    <a:pt x="0" y="100457"/>
                  </a:lnTo>
                  <a:moveTo>
                    <a:pt x="25400" y="100457"/>
                  </a:moveTo>
                  <a:lnTo>
                    <a:pt x="25400" y="1614551"/>
                  </a:lnTo>
                  <a:lnTo>
                    <a:pt x="12700" y="1614551"/>
                  </a:lnTo>
                  <a:lnTo>
                    <a:pt x="25400" y="1614551"/>
                  </a:lnTo>
                  <a:cubicBezTo>
                    <a:pt x="25400" y="1655953"/>
                    <a:pt x="59309" y="1689608"/>
                    <a:pt x="101473" y="1689608"/>
                  </a:cubicBezTo>
                  <a:lnTo>
                    <a:pt x="6280277" y="1689608"/>
                  </a:lnTo>
                  <a:cubicBezTo>
                    <a:pt x="6322441" y="1689608"/>
                    <a:pt x="6356350" y="1655826"/>
                    <a:pt x="6356350" y="1614551"/>
                  </a:cubicBezTo>
                  <a:lnTo>
                    <a:pt x="6356350" y="100457"/>
                  </a:lnTo>
                  <a:cubicBezTo>
                    <a:pt x="6356350" y="59055"/>
                    <a:pt x="6322441" y="25400"/>
                    <a:pt x="6280277" y="25400"/>
                  </a:cubicBezTo>
                  <a:lnTo>
                    <a:pt x="101473" y="25400"/>
                  </a:lnTo>
                  <a:lnTo>
                    <a:pt x="101473" y="12700"/>
                  </a:lnTo>
                  <a:lnTo>
                    <a:pt x="101473" y="25400"/>
                  </a:lnTo>
                  <a:cubicBezTo>
                    <a:pt x="59309" y="25400"/>
                    <a:pt x="25400" y="59182"/>
                    <a:pt x="25400" y="10045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4361107" y="5325370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Fixed Thresholds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61107" y="5701160"/>
            <a:ext cx="441573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Uses static confidence thresholds (0.30/0.10) for all categories.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175817" y="6583118"/>
            <a:ext cx="4786312" cy="1286323"/>
            <a:chOff x="0" y="0"/>
            <a:chExt cx="6381750" cy="17150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6356350" cy="1689608"/>
            </a:xfrm>
            <a:custGeom>
              <a:avLst/>
              <a:gdLst/>
              <a:ahLst/>
              <a:cxnLst/>
              <a:rect r="r" b="b" t="t" l="l"/>
              <a:pathLst>
                <a:path h="1689608" w="6356350">
                  <a:moveTo>
                    <a:pt x="0" y="87757"/>
                  </a:moveTo>
                  <a:cubicBezTo>
                    <a:pt x="0" y="39370"/>
                    <a:pt x="39751" y="0"/>
                    <a:pt x="88773" y="0"/>
                  </a:cubicBezTo>
                  <a:lnTo>
                    <a:pt x="6267577" y="0"/>
                  </a:lnTo>
                  <a:cubicBezTo>
                    <a:pt x="6316599" y="0"/>
                    <a:pt x="6356350" y="39370"/>
                    <a:pt x="6356350" y="87757"/>
                  </a:cubicBezTo>
                  <a:lnTo>
                    <a:pt x="6356350" y="1601851"/>
                  </a:lnTo>
                  <a:cubicBezTo>
                    <a:pt x="6356350" y="1650365"/>
                    <a:pt x="6316599" y="1689608"/>
                    <a:pt x="6267577" y="1689608"/>
                  </a:cubicBezTo>
                  <a:lnTo>
                    <a:pt x="88773" y="1689608"/>
                  </a:lnTo>
                  <a:cubicBezTo>
                    <a:pt x="39751" y="1689608"/>
                    <a:pt x="0" y="1650238"/>
                    <a:pt x="0" y="160185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81750" cy="1715008"/>
            </a:xfrm>
            <a:custGeom>
              <a:avLst/>
              <a:gdLst/>
              <a:ahLst/>
              <a:cxnLst/>
              <a:rect r="r" b="b" t="t" l="l"/>
              <a:pathLst>
                <a:path h="1715008" w="6381750">
                  <a:moveTo>
                    <a:pt x="0" y="100457"/>
                  </a:moveTo>
                  <a:cubicBezTo>
                    <a:pt x="0" y="44831"/>
                    <a:pt x="45593" y="0"/>
                    <a:pt x="101473" y="0"/>
                  </a:cubicBezTo>
                  <a:lnTo>
                    <a:pt x="6280277" y="0"/>
                  </a:lnTo>
                  <a:lnTo>
                    <a:pt x="6280277" y="12700"/>
                  </a:lnTo>
                  <a:lnTo>
                    <a:pt x="6280277" y="0"/>
                  </a:lnTo>
                  <a:cubicBezTo>
                    <a:pt x="6336157" y="0"/>
                    <a:pt x="6381750" y="44831"/>
                    <a:pt x="6381750" y="100457"/>
                  </a:cubicBezTo>
                  <a:lnTo>
                    <a:pt x="6369050" y="100457"/>
                  </a:lnTo>
                  <a:lnTo>
                    <a:pt x="6381750" y="100457"/>
                  </a:lnTo>
                  <a:lnTo>
                    <a:pt x="6381750" y="1614551"/>
                  </a:lnTo>
                  <a:lnTo>
                    <a:pt x="6369050" y="1614551"/>
                  </a:lnTo>
                  <a:lnTo>
                    <a:pt x="6381750" y="1614551"/>
                  </a:lnTo>
                  <a:cubicBezTo>
                    <a:pt x="6381750" y="1670177"/>
                    <a:pt x="6336157" y="1715008"/>
                    <a:pt x="6280277" y="1715008"/>
                  </a:cubicBezTo>
                  <a:lnTo>
                    <a:pt x="6280277" y="1702308"/>
                  </a:lnTo>
                  <a:lnTo>
                    <a:pt x="6280277" y="1715008"/>
                  </a:lnTo>
                  <a:lnTo>
                    <a:pt x="101473" y="1715008"/>
                  </a:lnTo>
                  <a:lnTo>
                    <a:pt x="101473" y="1702308"/>
                  </a:lnTo>
                  <a:lnTo>
                    <a:pt x="101473" y="1715008"/>
                  </a:lnTo>
                  <a:cubicBezTo>
                    <a:pt x="45593" y="1715008"/>
                    <a:pt x="0" y="1670177"/>
                    <a:pt x="0" y="1614551"/>
                  </a:cubicBezTo>
                  <a:lnTo>
                    <a:pt x="0" y="100457"/>
                  </a:lnTo>
                  <a:lnTo>
                    <a:pt x="12700" y="100457"/>
                  </a:lnTo>
                  <a:lnTo>
                    <a:pt x="0" y="100457"/>
                  </a:lnTo>
                  <a:moveTo>
                    <a:pt x="25400" y="100457"/>
                  </a:moveTo>
                  <a:lnTo>
                    <a:pt x="25400" y="1614551"/>
                  </a:lnTo>
                  <a:lnTo>
                    <a:pt x="12700" y="1614551"/>
                  </a:lnTo>
                  <a:lnTo>
                    <a:pt x="25400" y="1614551"/>
                  </a:lnTo>
                  <a:cubicBezTo>
                    <a:pt x="25400" y="1655953"/>
                    <a:pt x="59309" y="1689608"/>
                    <a:pt x="101473" y="1689608"/>
                  </a:cubicBezTo>
                  <a:lnTo>
                    <a:pt x="6280277" y="1689608"/>
                  </a:lnTo>
                  <a:cubicBezTo>
                    <a:pt x="6322441" y="1689608"/>
                    <a:pt x="6356350" y="1655826"/>
                    <a:pt x="6356350" y="1614551"/>
                  </a:cubicBezTo>
                  <a:lnTo>
                    <a:pt x="6356350" y="100457"/>
                  </a:lnTo>
                  <a:cubicBezTo>
                    <a:pt x="6356350" y="59055"/>
                    <a:pt x="6322441" y="25400"/>
                    <a:pt x="6280277" y="25400"/>
                  </a:cubicBezTo>
                  <a:lnTo>
                    <a:pt x="101473" y="25400"/>
                  </a:lnTo>
                  <a:lnTo>
                    <a:pt x="101473" y="12700"/>
                  </a:lnTo>
                  <a:lnTo>
                    <a:pt x="101473" y="25400"/>
                  </a:lnTo>
                  <a:cubicBezTo>
                    <a:pt x="59309" y="25400"/>
                    <a:pt x="25400" y="59182"/>
                    <a:pt x="25400" y="10045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4361107" y="6749358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FAQ-Style Questions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61107" y="7125148"/>
            <a:ext cx="441573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Primarily designed for direct, frequently asked questions rather than complex dialogues.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175817" y="8007106"/>
            <a:ext cx="4786312" cy="1286323"/>
            <a:chOff x="0" y="0"/>
            <a:chExt cx="6381750" cy="17150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6356350" cy="1689608"/>
            </a:xfrm>
            <a:custGeom>
              <a:avLst/>
              <a:gdLst/>
              <a:ahLst/>
              <a:cxnLst/>
              <a:rect r="r" b="b" t="t" l="l"/>
              <a:pathLst>
                <a:path h="1689608" w="6356350">
                  <a:moveTo>
                    <a:pt x="0" y="87757"/>
                  </a:moveTo>
                  <a:cubicBezTo>
                    <a:pt x="0" y="39370"/>
                    <a:pt x="39751" y="0"/>
                    <a:pt x="88773" y="0"/>
                  </a:cubicBezTo>
                  <a:lnTo>
                    <a:pt x="6267577" y="0"/>
                  </a:lnTo>
                  <a:cubicBezTo>
                    <a:pt x="6316599" y="0"/>
                    <a:pt x="6356350" y="39370"/>
                    <a:pt x="6356350" y="87757"/>
                  </a:cubicBezTo>
                  <a:lnTo>
                    <a:pt x="6356350" y="1601851"/>
                  </a:lnTo>
                  <a:cubicBezTo>
                    <a:pt x="6356350" y="1650365"/>
                    <a:pt x="6316599" y="1689608"/>
                    <a:pt x="6267577" y="1689608"/>
                  </a:cubicBezTo>
                  <a:lnTo>
                    <a:pt x="88773" y="1689608"/>
                  </a:lnTo>
                  <a:cubicBezTo>
                    <a:pt x="39751" y="1689608"/>
                    <a:pt x="0" y="1650238"/>
                    <a:pt x="0" y="160185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81750" cy="1715008"/>
            </a:xfrm>
            <a:custGeom>
              <a:avLst/>
              <a:gdLst/>
              <a:ahLst/>
              <a:cxnLst/>
              <a:rect r="r" b="b" t="t" l="l"/>
              <a:pathLst>
                <a:path h="1715008" w="6381750">
                  <a:moveTo>
                    <a:pt x="0" y="100457"/>
                  </a:moveTo>
                  <a:cubicBezTo>
                    <a:pt x="0" y="44831"/>
                    <a:pt x="45593" y="0"/>
                    <a:pt x="101473" y="0"/>
                  </a:cubicBezTo>
                  <a:lnTo>
                    <a:pt x="6280277" y="0"/>
                  </a:lnTo>
                  <a:lnTo>
                    <a:pt x="6280277" y="12700"/>
                  </a:lnTo>
                  <a:lnTo>
                    <a:pt x="6280277" y="0"/>
                  </a:lnTo>
                  <a:cubicBezTo>
                    <a:pt x="6336157" y="0"/>
                    <a:pt x="6381750" y="44831"/>
                    <a:pt x="6381750" y="100457"/>
                  </a:cubicBezTo>
                  <a:lnTo>
                    <a:pt x="6369050" y="100457"/>
                  </a:lnTo>
                  <a:lnTo>
                    <a:pt x="6381750" y="100457"/>
                  </a:lnTo>
                  <a:lnTo>
                    <a:pt x="6381750" y="1614551"/>
                  </a:lnTo>
                  <a:lnTo>
                    <a:pt x="6369050" y="1614551"/>
                  </a:lnTo>
                  <a:lnTo>
                    <a:pt x="6381750" y="1614551"/>
                  </a:lnTo>
                  <a:cubicBezTo>
                    <a:pt x="6381750" y="1670177"/>
                    <a:pt x="6336157" y="1715008"/>
                    <a:pt x="6280277" y="1715008"/>
                  </a:cubicBezTo>
                  <a:lnTo>
                    <a:pt x="6280277" y="1702308"/>
                  </a:lnTo>
                  <a:lnTo>
                    <a:pt x="6280277" y="1715008"/>
                  </a:lnTo>
                  <a:lnTo>
                    <a:pt x="101473" y="1715008"/>
                  </a:lnTo>
                  <a:lnTo>
                    <a:pt x="101473" y="1702308"/>
                  </a:lnTo>
                  <a:lnTo>
                    <a:pt x="101473" y="1715008"/>
                  </a:lnTo>
                  <a:cubicBezTo>
                    <a:pt x="45593" y="1715008"/>
                    <a:pt x="0" y="1670177"/>
                    <a:pt x="0" y="1614551"/>
                  </a:cubicBezTo>
                  <a:lnTo>
                    <a:pt x="0" y="100457"/>
                  </a:lnTo>
                  <a:lnTo>
                    <a:pt x="12700" y="100457"/>
                  </a:lnTo>
                  <a:lnTo>
                    <a:pt x="0" y="100457"/>
                  </a:lnTo>
                  <a:moveTo>
                    <a:pt x="25400" y="100457"/>
                  </a:moveTo>
                  <a:lnTo>
                    <a:pt x="25400" y="1614551"/>
                  </a:lnTo>
                  <a:lnTo>
                    <a:pt x="12700" y="1614551"/>
                  </a:lnTo>
                  <a:lnTo>
                    <a:pt x="25400" y="1614551"/>
                  </a:lnTo>
                  <a:cubicBezTo>
                    <a:pt x="25400" y="1655953"/>
                    <a:pt x="59309" y="1689608"/>
                    <a:pt x="101473" y="1689608"/>
                  </a:cubicBezTo>
                  <a:lnTo>
                    <a:pt x="6280277" y="1689608"/>
                  </a:lnTo>
                  <a:cubicBezTo>
                    <a:pt x="6322441" y="1689608"/>
                    <a:pt x="6356350" y="1655826"/>
                    <a:pt x="6356350" y="1614551"/>
                  </a:cubicBezTo>
                  <a:lnTo>
                    <a:pt x="6356350" y="100457"/>
                  </a:lnTo>
                  <a:cubicBezTo>
                    <a:pt x="6356350" y="59055"/>
                    <a:pt x="6322441" y="25400"/>
                    <a:pt x="6280277" y="25400"/>
                  </a:cubicBezTo>
                  <a:lnTo>
                    <a:pt x="101473" y="25400"/>
                  </a:lnTo>
                  <a:lnTo>
                    <a:pt x="101473" y="12700"/>
                  </a:lnTo>
                  <a:lnTo>
                    <a:pt x="101473" y="25400"/>
                  </a:lnTo>
                  <a:cubicBezTo>
                    <a:pt x="59309" y="25400"/>
                    <a:pt x="25400" y="59182"/>
                    <a:pt x="25400" y="10045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4361107" y="8173345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No Personalization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61107" y="8549135"/>
            <a:ext cx="441573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Lacks integration for personalized responses without external system hooks.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4616" y="1704232"/>
            <a:ext cx="4662192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Planned Future Enhancements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39853" y="2315918"/>
            <a:ext cx="4776788" cy="1257748"/>
            <a:chOff x="0" y="0"/>
            <a:chExt cx="6369050" cy="16769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6356350" cy="1664208"/>
            </a:xfrm>
            <a:custGeom>
              <a:avLst/>
              <a:gdLst/>
              <a:ahLst/>
              <a:cxnLst/>
              <a:rect r="r" b="b" t="t" l="l"/>
              <a:pathLst>
                <a:path h="1664208" w="6356350">
                  <a:moveTo>
                    <a:pt x="0" y="87757"/>
                  </a:moveTo>
                  <a:cubicBezTo>
                    <a:pt x="0" y="39370"/>
                    <a:pt x="39497" y="0"/>
                    <a:pt x="88265" y="0"/>
                  </a:cubicBezTo>
                  <a:lnTo>
                    <a:pt x="6268085" y="0"/>
                  </a:lnTo>
                  <a:cubicBezTo>
                    <a:pt x="6316853" y="0"/>
                    <a:pt x="6356350" y="39370"/>
                    <a:pt x="6356350" y="87757"/>
                  </a:cubicBezTo>
                  <a:lnTo>
                    <a:pt x="6356350" y="1576451"/>
                  </a:lnTo>
                  <a:cubicBezTo>
                    <a:pt x="6356350" y="1624965"/>
                    <a:pt x="6316853" y="1664208"/>
                    <a:pt x="6268085" y="1664208"/>
                  </a:cubicBezTo>
                  <a:lnTo>
                    <a:pt x="88265" y="1664208"/>
                  </a:lnTo>
                  <a:cubicBezTo>
                    <a:pt x="39497" y="1664208"/>
                    <a:pt x="0" y="1624838"/>
                    <a:pt x="0" y="1576451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69050" cy="1676908"/>
            </a:xfrm>
            <a:custGeom>
              <a:avLst/>
              <a:gdLst/>
              <a:ahLst/>
              <a:cxnLst/>
              <a:rect r="r" b="b" t="t" l="l"/>
              <a:pathLst>
                <a:path h="1676908" w="6369050">
                  <a:moveTo>
                    <a:pt x="0" y="94107"/>
                  </a:moveTo>
                  <a:cubicBezTo>
                    <a:pt x="0" y="42164"/>
                    <a:pt x="42418" y="0"/>
                    <a:pt x="94615" y="0"/>
                  </a:cubicBezTo>
                  <a:lnTo>
                    <a:pt x="6274435" y="0"/>
                  </a:lnTo>
                  <a:lnTo>
                    <a:pt x="6274435" y="6350"/>
                  </a:lnTo>
                  <a:lnTo>
                    <a:pt x="6274435" y="0"/>
                  </a:lnTo>
                  <a:cubicBezTo>
                    <a:pt x="6326632" y="0"/>
                    <a:pt x="6369050" y="42164"/>
                    <a:pt x="6369050" y="94107"/>
                  </a:cubicBezTo>
                  <a:lnTo>
                    <a:pt x="6362700" y="94107"/>
                  </a:lnTo>
                  <a:lnTo>
                    <a:pt x="6369050" y="94107"/>
                  </a:lnTo>
                  <a:lnTo>
                    <a:pt x="6369050" y="1582801"/>
                  </a:lnTo>
                  <a:lnTo>
                    <a:pt x="6362700" y="1582801"/>
                  </a:lnTo>
                  <a:lnTo>
                    <a:pt x="6369050" y="1582801"/>
                  </a:lnTo>
                  <a:cubicBezTo>
                    <a:pt x="6369050" y="1634871"/>
                    <a:pt x="6326632" y="1676908"/>
                    <a:pt x="6274435" y="1676908"/>
                  </a:cubicBezTo>
                  <a:lnTo>
                    <a:pt x="6274435" y="1670558"/>
                  </a:lnTo>
                  <a:lnTo>
                    <a:pt x="6274435" y="1676908"/>
                  </a:lnTo>
                  <a:lnTo>
                    <a:pt x="94615" y="1676908"/>
                  </a:lnTo>
                  <a:lnTo>
                    <a:pt x="94615" y="1670558"/>
                  </a:lnTo>
                  <a:lnTo>
                    <a:pt x="94615" y="1676908"/>
                  </a:lnTo>
                  <a:cubicBezTo>
                    <a:pt x="42418" y="1676908"/>
                    <a:pt x="0" y="1634744"/>
                    <a:pt x="0" y="1582801"/>
                  </a:cubicBezTo>
                  <a:lnTo>
                    <a:pt x="0" y="94107"/>
                  </a:lnTo>
                  <a:lnTo>
                    <a:pt x="6350" y="94107"/>
                  </a:lnTo>
                  <a:lnTo>
                    <a:pt x="0" y="94107"/>
                  </a:lnTo>
                  <a:moveTo>
                    <a:pt x="12700" y="94107"/>
                  </a:moveTo>
                  <a:lnTo>
                    <a:pt x="12700" y="1582801"/>
                  </a:lnTo>
                  <a:lnTo>
                    <a:pt x="6350" y="1582801"/>
                  </a:lnTo>
                  <a:lnTo>
                    <a:pt x="12700" y="1582801"/>
                  </a:lnTo>
                  <a:cubicBezTo>
                    <a:pt x="12700" y="1627759"/>
                    <a:pt x="49403" y="1664208"/>
                    <a:pt x="94615" y="1664208"/>
                  </a:cubicBezTo>
                  <a:lnTo>
                    <a:pt x="6274435" y="1664208"/>
                  </a:lnTo>
                  <a:cubicBezTo>
                    <a:pt x="6319774" y="1664208"/>
                    <a:pt x="6356350" y="1627759"/>
                    <a:pt x="6356350" y="1582801"/>
                  </a:cubicBezTo>
                  <a:lnTo>
                    <a:pt x="6356350" y="94107"/>
                  </a:lnTo>
                  <a:cubicBezTo>
                    <a:pt x="6356350" y="49149"/>
                    <a:pt x="6319647" y="12700"/>
                    <a:pt x="6274435" y="12700"/>
                  </a:cubicBezTo>
                  <a:lnTo>
                    <a:pt x="94615" y="12700"/>
                  </a:lnTo>
                  <a:lnTo>
                    <a:pt x="94615" y="6350"/>
                  </a:lnTo>
                  <a:lnTo>
                    <a:pt x="94615" y="12700"/>
                  </a:lnTo>
                  <a:cubicBezTo>
                    <a:pt x="49403" y="12700"/>
                    <a:pt x="12700" y="49149"/>
                    <a:pt x="12700" y="9410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9510865" y="2467870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Adaptive Thresholds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10865" y="2843660"/>
            <a:ext cx="443478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dynamic confidence thresholds, tailored to individual query categories.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339853" y="3720856"/>
            <a:ext cx="4776788" cy="1257748"/>
            <a:chOff x="0" y="0"/>
            <a:chExt cx="6369050" cy="16769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6356350" cy="1664208"/>
            </a:xfrm>
            <a:custGeom>
              <a:avLst/>
              <a:gdLst/>
              <a:ahLst/>
              <a:cxnLst/>
              <a:rect r="r" b="b" t="t" l="l"/>
              <a:pathLst>
                <a:path h="1664208" w="6356350">
                  <a:moveTo>
                    <a:pt x="0" y="87757"/>
                  </a:moveTo>
                  <a:cubicBezTo>
                    <a:pt x="0" y="39370"/>
                    <a:pt x="39497" y="0"/>
                    <a:pt x="88265" y="0"/>
                  </a:cubicBezTo>
                  <a:lnTo>
                    <a:pt x="6268085" y="0"/>
                  </a:lnTo>
                  <a:cubicBezTo>
                    <a:pt x="6316853" y="0"/>
                    <a:pt x="6356350" y="39370"/>
                    <a:pt x="6356350" y="87757"/>
                  </a:cubicBezTo>
                  <a:lnTo>
                    <a:pt x="6356350" y="1576451"/>
                  </a:lnTo>
                  <a:cubicBezTo>
                    <a:pt x="6356350" y="1624965"/>
                    <a:pt x="6316853" y="1664208"/>
                    <a:pt x="6268085" y="1664208"/>
                  </a:cubicBezTo>
                  <a:lnTo>
                    <a:pt x="88265" y="1664208"/>
                  </a:lnTo>
                  <a:cubicBezTo>
                    <a:pt x="39497" y="1664208"/>
                    <a:pt x="0" y="1624838"/>
                    <a:pt x="0" y="1576451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69050" cy="1676908"/>
            </a:xfrm>
            <a:custGeom>
              <a:avLst/>
              <a:gdLst/>
              <a:ahLst/>
              <a:cxnLst/>
              <a:rect r="r" b="b" t="t" l="l"/>
              <a:pathLst>
                <a:path h="1676908" w="6369050">
                  <a:moveTo>
                    <a:pt x="0" y="94107"/>
                  </a:moveTo>
                  <a:cubicBezTo>
                    <a:pt x="0" y="42164"/>
                    <a:pt x="42418" y="0"/>
                    <a:pt x="94615" y="0"/>
                  </a:cubicBezTo>
                  <a:lnTo>
                    <a:pt x="6274435" y="0"/>
                  </a:lnTo>
                  <a:lnTo>
                    <a:pt x="6274435" y="6350"/>
                  </a:lnTo>
                  <a:lnTo>
                    <a:pt x="6274435" y="0"/>
                  </a:lnTo>
                  <a:cubicBezTo>
                    <a:pt x="6326632" y="0"/>
                    <a:pt x="6369050" y="42164"/>
                    <a:pt x="6369050" y="94107"/>
                  </a:cubicBezTo>
                  <a:lnTo>
                    <a:pt x="6362700" y="94107"/>
                  </a:lnTo>
                  <a:lnTo>
                    <a:pt x="6369050" y="94107"/>
                  </a:lnTo>
                  <a:lnTo>
                    <a:pt x="6369050" y="1582801"/>
                  </a:lnTo>
                  <a:lnTo>
                    <a:pt x="6362700" y="1582801"/>
                  </a:lnTo>
                  <a:lnTo>
                    <a:pt x="6369050" y="1582801"/>
                  </a:lnTo>
                  <a:cubicBezTo>
                    <a:pt x="6369050" y="1634871"/>
                    <a:pt x="6326632" y="1676908"/>
                    <a:pt x="6274435" y="1676908"/>
                  </a:cubicBezTo>
                  <a:lnTo>
                    <a:pt x="6274435" y="1670558"/>
                  </a:lnTo>
                  <a:lnTo>
                    <a:pt x="6274435" y="1676908"/>
                  </a:lnTo>
                  <a:lnTo>
                    <a:pt x="94615" y="1676908"/>
                  </a:lnTo>
                  <a:lnTo>
                    <a:pt x="94615" y="1670558"/>
                  </a:lnTo>
                  <a:lnTo>
                    <a:pt x="94615" y="1676908"/>
                  </a:lnTo>
                  <a:cubicBezTo>
                    <a:pt x="42418" y="1676908"/>
                    <a:pt x="0" y="1634744"/>
                    <a:pt x="0" y="1582801"/>
                  </a:cubicBezTo>
                  <a:lnTo>
                    <a:pt x="0" y="94107"/>
                  </a:lnTo>
                  <a:lnTo>
                    <a:pt x="6350" y="94107"/>
                  </a:lnTo>
                  <a:lnTo>
                    <a:pt x="0" y="94107"/>
                  </a:lnTo>
                  <a:moveTo>
                    <a:pt x="12700" y="94107"/>
                  </a:moveTo>
                  <a:lnTo>
                    <a:pt x="12700" y="1582801"/>
                  </a:lnTo>
                  <a:lnTo>
                    <a:pt x="6350" y="1582801"/>
                  </a:lnTo>
                  <a:lnTo>
                    <a:pt x="12700" y="1582801"/>
                  </a:lnTo>
                  <a:cubicBezTo>
                    <a:pt x="12700" y="1627759"/>
                    <a:pt x="49403" y="1664208"/>
                    <a:pt x="94615" y="1664208"/>
                  </a:cubicBezTo>
                  <a:lnTo>
                    <a:pt x="6274435" y="1664208"/>
                  </a:lnTo>
                  <a:cubicBezTo>
                    <a:pt x="6319774" y="1664208"/>
                    <a:pt x="6356350" y="1627759"/>
                    <a:pt x="6356350" y="1582801"/>
                  </a:cubicBezTo>
                  <a:lnTo>
                    <a:pt x="6356350" y="94107"/>
                  </a:lnTo>
                  <a:cubicBezTo>
                    <a:pt x="6356350" y="49149"/>
                    <a:pt x="6319647" y="12700"/>
                    <a:pt x="6274435" y="12700"/>
                  </a:cubicBezTo>
                  <a:lnTo>
                    <a:pt x="94615" y="12700"/>
                  </a:lnTo>
                  <a:lnTo>
                    <a:pt x="94615" y="6350"/>
                  </a:lnTo>
                  <a:lnTo>
                    <a:pt x="94615" y="12700"/>
                  </a:lnTo>
                  <a:cubicBezTo>
                    <a:pt x="49403" y="12700"/>
                    <a:pt x="12700" y="49149"/>
                    <a:pt x="12700" y="9410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9510865" y="3872808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Conversation Context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10865" y="4248598"/>
            <a:ext cx="443478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Integrate conversation memory to maintain context across multiple interactions.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339853" y="5125793"/>
            <a:ext cx="4776788" cy="1257748"/>
            <a:chOff x="0" y="0"/>
            <a:chExt cx="6369050" cy="16769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350" y="6350"/>
              <a:ext cx="6356350" cy="1664208"/>
            </a:xfrm>
            <a:custGeom>
              <a:avLst/>
              <a:gdLst/>
              <a:ahLst/>
              <a:cxnLst/>
              <a:rect r="r" b="b" t="t" l="l"/>
              <a:pathLst>
                <a:path h="1664208" w="6356350">
                  <a:moveTo>
                    <a:pt x="0" y="87757"/>
                  </a:moveTo>
                  <a:cubicBezTo>
                    <a:pt x="0" y="39370"/>
                    <a:pt x="39497" y="0"/>
                    <a:pt x="88265" y="0"/>
                  </a:cubicBezTo>
                  <a:lnTo>
                    <a:pt x="6268085" y="0"/>
                  </a:lnTo>
                  <a:cubicBezTo>
                    <a:pt x="6316853" y="0"/>
                    <a:pt x="6356350" y="39370"/>
                    <a:pt x="6356350" y="87757"/>
                  </a:cubicBezTo>
                  <a:lnTo>
                    <a:pt x="6356350" y="1576451"/>
                  </a:lnTo>
                  <a:cubicBezTo>
                    <a:pt x="6356350" y="1624965"/>
                    <a:pt x="6316853" y="1664208"/>
                    <a:pt x="6268085" y="1664208"/>
                  </a:cubicBezTo>
                  <a:lnTo>
                    <a:pt x="88265" y="1664208"/>
                  </a:lnTo>
                  <a:cubicBezTo>
                    <a:pt x="39497" y="1664208"/>
                    <a:pt x="0" y="1624838"/>
                    <a:pt x="0" y="1576451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69050" cy="1676908"/>
            </a:xfrm>
            <a:custGeom>
              <a:avLst/>
              <a:gdLst/>
              <a:ahLst/>
              <a:cxnLst/>
              <a:rect r="r" b="b" t="t" l="l"/>
              <a:pathLst>
                <a:path h="1676908" w="6369050">
                  <a:moveTo>
                    <a:pt x="0" y="94107"/>
                  </a:moveTo>
                  <a:cubicBezTo>
                    <a:pt x="0" y="42164"/>
                    <a:pt x="42418" y="0"/>
                    <a:pt x="94615" y="0"/>
                  </a:cubicBezTo>
                  <a:lnTo>
                    <a:pt x="6274435" y="0"/>
                  </a:lnTo>
                  <a:lnTo>
                    <a:pt x="6274435" y="6350"/>
                  </a:lnTo>
                  <a:lnTo>
                    <a:pt x="6274435" y="0"/>
                  </a:lnTo>
                  <a:cubicBezTo>
                    <a:pt x="6326632" y="0"/>
                    <a:pt x="6369050" y="42164"/>
                    <a:pt x="6369050" y="94107"/>
                  </a:cubicBezTo>
                  <a:lnTo>
                    <a:pt x="6362700" y="94107"/>
                  </a:lnTo>
                  <a:lnTo>
                    <a:pt x="6369050" y="94107"/>
                  </a:lnTo>
                  <a:lnTo>
                    <a:pt x="6369050" y="1582801"/>
                  </a:lnTo>
                  <a:lnTo>
                    <a:pt x="6362700" y="1582801"/>
                  </a:lnTo>
                  <a:lnTo>
                    <a:pt x="6369050" y="1582801"/>
                  </a:lnTo>
                  <a:cubicBezTo>
                    <a:pt x="6369050" y="1634871"/>
                    <a:pt x="6326632" y="1676908"/>
                    <a:pt x="6274435" y="1676908"/>
                  </a:cubicBezTo>
                  <a:lnTo>
                    <a:pt x="6274435" y="1670558"/>
                  </a:lnTo>
                  <a:lnTo>
                    <a:pt x="6274435" y="1676908"/>
                  </a:lnTo>
                  <a:lnTo>
                    <a:pt x="94615" y="1676908"/>
                  </a:lnTo>
                  <a:lnTo>
                    <a:pt x="94615" y="1670558"/>
                  </a:lnTo>
                  <a:lnTo>
                    <a:pt x="94615" y="1676908"/>
                  </a:lnTo>
                  <a:cubicBezTo>
                    <a:pt x="42418" y="1676908"/>
                    <a:pt x="0" y="1634744"/>
                    <a:pt x="0" y="1582801"/>
                  </a:cubicBezTo>
                  <a:lnTo>
                    <a:pt x="0" y="94107"/>
                  </a:lnTo>
                  <a:lnTo>
                    <a:pt x="6350" y="94107"/>
                  </a:lnTo>
                  <a:lnTo>
                    <a:pt x="0" y="94107"/>
                  </a:lnTo>
                  <a:moveTo>
                    <a:pt x="12700" y="94107"/>
                  </a:moveTo>
                  <a:lnTo>
                    <a:pt x="12700" y="1582801"/>
                  </a:lnTo>
                  <a:lnTo>
                    <a:pt x="6350" y="1582801"/>
                  </a:lnTo>
                  <a:lnTo>
                    <a:pt x="12700" y="1582801"/>
                  </a:lnTo>
                  <a:cubicBezTo>
                    <a:pt x="12700" y="1627759"/>
                    <a:pt x="49403" y="1664208"/>
                    <a:pt x="94615" y="1664208"/>
                  </a:cubicBezTo>
                  <a:lnTo>
                    <a:pt x="6274435" y="1664208"/>
                  </a:lnTo>
                  <a:cubicBezTo>
                    <a:pt x="6319774" y="1664208"/>
                    <a:pt x="6356350" y="1627759"/>
                    <a:pt x="6356350" y="1582801"/>
                  </a:cubicBezTo>
                  <a:lnTo>
                    <a:pt x="6356350" y="94107"/>
                  </a:lnTo>
                  <a:cubicBezTo>
                    <a:pt x="6356350" y="49149"/>
                    <a:pt x="6319647" y="12700"/>
                    <a:pt x="6274435" y="12700"/>
                  </a:cubicBezTo>
                  <a:lnTo>
                    <a:pt x="94615" y="12700"/>
                  </a:lnTo>
                  <a:lnTo>
                    <a:pt x="94615" y="6350"/>
                  </a:lnTo>
                  <a:lnTo>
                    <a:pt x="94615" y="12700"/>
                  </a:lnTo>
                  <a:cubicBezTo>
                    <a:pt x="49403" y="12700"/>
                    <a:pt x="12700" y="49149"/>
                    <a:pt x="12700" y="9410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9510865" y="5277745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SIS Integration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10865" y="5653535"/>
            <a:ext cx="443478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Seamlessly connect with student information systems for personalized data retrieval.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339853" y="6530731"/>
            <a:ext cx="4776788" cy="1257748"/>
            <a:chOff x="0" y="0"/>
            <a:chExt cx="6369050" cy="167699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6350" y="6350"/>
              <a:ext cx="6356350" cy="1664208"/>
            </a:xfrm>
            <a:custGeom>
              <a:avLst/>
              <a:gdLst/>
              <a:ahLst/>
              <a:cxnLst/>
              <a:rect r="r" b="b" t="t" l="l"/>
              <a:pathLst>
                <a:path h="1664208" w="6356350">
                  <a:moveTo>
                    <a:pt x="0" y="87757"/>
                  </a:moveTo>
                  <a:cubicBezTo>
                    <a:pt x="0" y="39370"/>
                    <a:pt x="39497" y="0"/>
                    <a:pt x="88265" y="0"/>
                  </a:cubicBezTo>
                  <a:lnTo>
                    <a:pt x="6268085" y="0"/>
                  </a:lnTo>
                  <a:cubicBezTo>
                    <a:pt x="6316853" y="0"/>
                    <a:pt x="6356350" y="39370"/>
                    <a:pt x="6356350" y="87757"/>
                  </a:cubicBezTo>
                  <a:lnTo>
                    <a:pt x="6356350" y="1576451"/>
                  </a:lnTo>
                  <a:cubicBezTo>
                    <a:pt x="6356350" y="1624965"/>
                    <a:pt x="6316853" y="1664208"/>
                    <a:pt x="6268085" y="1664208"/>
                  </a:cubicBezTo>
                  <a:lnTo>
                    <a:pt x="88265" y="1664208"/>
                  </a:lnTo>
                  <a:cubicBezTo>
                    <a:pt x="39497" y="1664208"/>
                    <a:pt x="0" y="1624838"/>
                    <a:pt x="0" y="1576451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69050" cy="1676908"/>
            </a:xfrm>
            <a:custGeom>
              <a:avLst/>
              <a:gdLst/>
              <a:ahLst/>
              <a:cxnLst/>
              <a:rect r="r" b="b" t="t" l="l"/>
              <a:pathLst>
                <a:path h="1676908" w="6369050">
                  <a:moveTo>
                    <a:pt x="0" y="94107"/>
                  </a:moveTo>
                  <a:cubicBezTo>
                    <a:pt x="0" y="42164"/>
                    <a:pt x="42418" y="0"/>
                    <a:pt x="94615" y="0"/>
                  </a:cubicBezTo>
                  <a:lnTo>
                    <a:pt x="6274435" y="0"/>
                  </a:lnTo>
                  <a:lnTo>
                    <a:pt x="6274435" y="6350"/>
                  </a:lnTo>
                  <a:lnTo>
                    <a:pt x="6274435" y="0"/>
                  </a:lnTo>
                  <a:cubicBezTo>
                    <a:pt x="6326632" y="0"/>
                    <a:pt x="6369050" y="42164"/>
                    <a:pt x="6369050" y="94107"/>
                  </a:cubicBezTo>
                  <a:lnTo>
                    <a:pt x="6362700" y="94107"/>
                  </a:lnTo>
                  <a:lnTo>
                    <a:pt x="6369050" y="94107"/>
                  </a:lnTo>
                  <a:lnTo>
                    <a:pt x="6369050" y="1582801"/>
                  </a:lnTo>
                  <a:lnTo>
                    <a:pt x="6362700" y="1582801"/>
                  </a:lnTo>
                  <a:lnTo>
                    <a:pt x="6369050" y="1582801"/>
                  </a:lnTo>
                  <a:cubicBezTo>
                    <a:pt x="6369050" y="1634871"/>
                    <a:pt x="6326632" y="1676908"/>
                    <a:pt x="6274435" y="1676908"/>
                  </a:cubicBezTo>
                  <a:lnTo>
                    <a:pt x="6274435" y="1670558"/>
                  </a:lnTo>
                  <a:lnTo>
                    <a:pt x="6274435" y="1676908"/>
                  </a:lnTo>
                  <a:lnTo>
                    <a:pt x="94615" y="1676908"/>
                  </a:lnTo>
                  <a:lnTo>
                    <a:pt x="94615" y="1670558"/>
                  </a:lnTo>
                  <a:lnTo>
                    <a:pt x="94615" y="1676908"/>
                  </a:lnTo>
                  <a:cubicBezTo>
                    <a:pt x="42418" y="1676908"/>
                    <a:pt x="0" y="1634744"/>
                    <a:pt x="0" y="1582801"/>
                  </a:cubicBezTo>
                  <a:lnTo>
                    <a:pt x="0" y="94107"/>
                  </a:lnTo>
                  <a:lnTo>
                    <a:pt x="6350" y="94107"/>
                  </a:lnTo>
                  <a:lnTo>
                    <a:pt x="0" y="94107"/>
                  </a:lnTo>
                  <a:moveTo>
                    <a:pt x="12700" y="94107"/>
                  </a:moveTo>
                  <a:lnTo>
                    <a:pt x="12700" y="1582801"/>
                  </a:lnTo>
                  <a:lnTo>
                    <a:pt x="6350" y="1582801"/>
                  </a:lnTo>
                  <a:lnTo>
                    <a:pt x="12700" y="1582801"/>
                  </a:lnTo>
                  <a:cubicBezTo>
                    <a:pt x="12700" y="1627759"/>
                    <a:pt x="49403" y="1664208"/>
                    <a:pt x="94615" y="1664208"/>
                  </a:cubicBezTo>
                  <a:lnTo>
                    <a:pt x="6274435" y="1664208"/>
                  </a:lnTo>
                  <a:cubicBezTo>
                    <a:pt x="6319774" y="1664208"/>
                    <a:pt x="6356350" y="1627759"/>
                    <a:pt x="6356350" y="1582801"/>
                  </a:cubicBezTo>
                  <a:lnTo>
                    <a:pt x="6356350" y="94107"/>
                  </a:lnTo>
                  <a:cubicBezTo>
                    <a:pt x="6356350" y="49149"/>
                    <a:pt x="6319647" y="12700"/>
                    <a:pt x="6274435" y="12700"/>
                  </a:cubicBezTo>
                  <a:lnTo>
                    <a:pt x="94615" y="12700"/>
                  </a:lnTo>
                  <a:lnTo>
                    <a:pt x="94615" y="6350"/>
                  </a:lnTo>
                  <a:lnTo>
                    <a:pt x="94615" y="12700"/>
                  </a:lnTo>
                  <a:cubicBezTo>
                    <a:pt x="49403" y="12700"/>
                    <a:pt x="12700" y="49149"/>
                    <a:pt x="12700" y="9410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1" id="51"/>
          <p:cNvSpPr txBox="true"/>
          <p:nvPr/>
        </p:nvSpPr>
        <p:spPr>
          <a:xfrm rot="0">
            <a:off x="9510865" y="6682683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Multilingual Support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510865" y="7058473"/>
            <a:ext cx="443478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Expand language capabilities to cater to a diverse student body.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339853" y="7935668"/>
            <a:ext cx="4776788" cy="1257748"/>
            <a:chOff x="0" y="0"/>
            <a:chExt cx="6369050" cy="167699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6350" y="6350"/>
              <a:ext cx="6356350" cy="1664208"/>
            </a:xfrm>
            <a:custGeom>
              <a:avLst/>
              <a:gdLst/>
              <a:ahLst/>
              <a:cxnLst/>
              <a:rect r="r" b="b" t="t" l="l"/>
              <a:pathLst>
                <a:path h="1664208" w="6356350">
                  <a:moveTo>
                    <a:pt x="0" y="87757"/>
                  </a:moveTo>
                  <a:cubicBezTo>
                    <a:pt x="0" y="39370"/>
                    <a:pt x="39497" y="0"/>
                    <a:pt x="88265" y="0"/>
                  </a:cubicBezTo>
                  <a:lnTo>
                    <a:pt x="6268085" y="0"/>
                  </a:lnTo>
                  <a:cubicBezTo>
                    <a:pt x="6316853" y="0"/>
                    <a:pt x="6356350" y="39370"/>
                    <a:pt x="6356350" y="87757"/>
                  </a:cubicBezTo>
                  <a:lnTo>
                    <a:pt x="6356350" y="1576451"/>
                  </a:lnTo>
                  <a:cubicBezTo>
                    <a:pt x="6356350" y="1624965"/>
                    <a:pt x="6316853" y="1664208"/>
                    <a:pt x="6268085" y="1664208"/>
                  </a:cubicBezTo>
                  <a:lnTo>
                    <a:pt x="88265" y="1664208"/>
                  </a:lnTo>
                  <a:cubicBezTo>
                    <a:pt x="39497" y="1664208"/>
                    <a:pt x="0" y="1624838"/>
                    <a:pt x="0" y="1576451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369050" cy="1676908"/>
            </a:xfrm>
            <a:custGeom>
              <a:avLst/>
              <a:gdLst/>
              <a:ahLst/>
              <a:cxnLst/>
              <a:rect r="r" b="b" t="t" l="l"/>
              <a:pathLst>
                <a:path h="1676908" w="6369050">
                  <a:moveTo>
                    <a:pt x="0" y="94107"/>
                  </a:moveTo>
                  <a:cubicBezTo>
                    <a:pt x="0" y="42164"/>
                    <a:pt x="42418" y="0"/>
                    <a:pt x="94615" y="0"/>
                  </a:cubicBezTo>
                  <a:lnTo>
                    <a:pt x="6274435" y="0"/>
                  </a:lnTo>
                  <a:lnTo>
                    <a:pt x="6274435" y="6350"/>
                  </a:lnTo>
                  <a:lnTo>
                    <a:pt x="6274435" y="0"/>
                  </a:lnTo>
                  <a:cubicBezTo>
                    <a:pt x="6326632" y="0"/>
                    <a:pt x="6369050" y="42164"/>
                    <a:pt x="6369050" y="94107"/>
                  </a:cubicBezTo>
                  <a:lnTo>
                    <a:pt x="6362700" y="94107"/>
                  </a:lnTo>
                  <a:lnTo>
                    <a:pt x="6369050" y="94107"/>
                  </a:lnTo>
                  <a:lnTo>
                    <a:pt x="6369050" y="1582801"/>
                  </a:lnTo>
                  <a:lnTo>
                    <a:pt x="6362700" y="1582801"/>
                  </a:lnTo>
                  <a:lnTo>
                    <a:pt x="6369050" y="1582801"/>
                  </a:lnTo>
                  <a:cubicBezTo>
                    <a:pt x="6369050" y="1634871"/>
                    <a:pt x="6326632" y="1676908"/>
                    <a:pt x="6274435" y="1676908"/>
                  </a:cubicBezTo>
                  <a:lnTo>
                    <a:pt x="6274435" y="1670558"/>
                  </a:lnTo>
                  <a:lnTo>
                    <a:pt x="6274435" y="1676908"/>
                  </a:lnTo>
                  <a:lnTo>
                    <a:pt x="94615" y="1676908"/>
                  </a:lnTo>
                  <a:lnTo>
                    <a:pt x="94615" y="1670558"/>
                  </a:lnTo>
                  <a:lnTo>
                    <a:pt x="94615" y="1676908"/>
                  </a:lnTo>
                  <a:cubicBezTo>
                    <a:pt x="42418" y="1676908"/>
                    <a:pt x="0" y="1634744"/>
                    <a:pt x="0" y="1582801"/>
                  </a:cubicBezTo>
                  <a:lnTo>
                    <a:pt x="0" y="94107"/>
                  </a:lnTo>
                  <a:lnTo>
                    <a:pt x="6350" y="94107"/>
                  </a:lnTo>
                  <a:lnTo>
                    <a:pt x="0" y="94107"/>
                  </a:lnTo>
                  <a:moveTo>
                    <a:pt x="12700" y="94107"/>
                  </a:moveTo>
                  <a:lnTo>
                    <a:pt x="12700" y="1582801"/>
                  </a:lnTo>
                  <a:lnTo>
                    <a:pt x="6350" y="1582801"/>
                  </a:lnTo>
                  <a:lnTo>
                    <a:pt x="12700" y="1582801"/>
                  </a:lnTo>
                  <a:cubicBezTo>
                    <a:pt x="12700" y="1627759"/>
                    <a:pt x="49403" y="1664208"/>
                    <a:pt x="94615" y="1664208"/>
                  </a:cubicBezTo>
                  <a:lnTo>
                    <a:pt x="6274435" y="1664208"/>
                  </a:lnTo>
                  <a:cubicBezTo>
                    <a:pt x="6319774" y="1664208"/>
                    <a:pt x="6356350" y="1627759"/>
                    <a:pt x="6356350" y="1582801"/>
                  </a:cubicBezTo>
                  <a:lnTo>
                    <a:pt x="6356350" y="94107"/>
                  </a:lnTo>
                  <a:cubicBezTo>
                    <a:pt x="6356350" y="49149"/>
                    <a:pt x="6319647" y="12700"/>
                    <a:pt x="6274435" y="12700"/>
                  </a:cubicBezTo>
                  <a:lnTo>
                    <a:pt x="94615" y="12700"/>
                  </a:lnTo>
                  <a:lnTo>
                    <a:pt x="94615" y="6350"/>
                  </a:lnTo>
                  <a:lnTo>
                    <a:pt x="94615" y="12700"/>
                  </a:lnTo>
                  <a:cubicBezTo>
                    <a:pt x="49403" y="12700"/>
                    <a:pt x="12700" y="49149"/>
                    <a:pt x="12700" y="94107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6" id="56"/>
          <p:cNvSpPr txBox="true"/>
          <p:nvPr/>
        </p:nvSpPr>
        <p:spPr>
          <a:xfrm rot="0">
            <a:off x="9510865" y="8087620"/>
            <a:ext cx="205784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Voice Interface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10865" y="8463410"/>
            <a:ext cx="4434783" cy="55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a voice-enabled interface for enhanced accessibility and convenience.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DAG-mHcJTuA</dc:identifier>
  <dcterms:modified xsi:type="dcterms:W3CDTF">2011-08-01T06:04:30Z</dcterms:modified>
  <cp:revision>1</cp:revision>
  <dc:title>AI-Powered-FAQ-Chatbot-for-University-Student-Support.pptx</dc:title>
</cp:coreProperties>
</file>